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9144000"/>
  <p:notesSz cx="6858000" cy="9144000"/>
  <p:embeddedFontLst>
    <p:embeddedFont>
      <p:font typeface="Overlock"/>
      <p:regular r:id="rId44"/>
      <p:bold r:id="rId45"/>
      <p:italic r:id="rId46"/>
      <p:boldItalic r:id="rId47"/>
    </p:embeddedFont>
    <p:embeddedFont>
      <p:font typeface="Tahoma"/>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Overlock-regular.fntdata"/><Relationship Id="rId43" Type="http://schemas.openxmlformats.org/officeDocument/2006/relationships/slide" Target="slides/slide38.xml"/><Relationship Id="rId46" Type="http://schemas.openxmlformats.org/officeDocument/2006/relationships/font" Target="fonts/Overlock-italic.fntdata"/><Relationship Id="rId45" Type="http://schemas.openxmlformats.org/officeDocument/2006/relationships/font" Target="fonts/Overlock-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Tahoma-regular.fntdata"/><Relationship Id="rId47" Type="http://schemas.openxmlformats.org/officeDocument/2006/relationships/font" Target="fonts/Overlock-boldItalic.fntdata"/><Relationship Id="rId49" Type="http://schemas.openxmlformats.org/officeDocument/2006/relationships/font" Target="fonts/Tahom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a:solidFill>
                  <a:schemeClr val="dk1"/>
                </a:solidFill>
                <a:latin typeface="Calibri"/>
                <a:ea typeface="Calibri"/>
                <a:cs typeface="Calibri"/>
                <a:sym typeface="Calibri"/>
              </a:rPr>
              <a:t>The physiolol role of beta-adrenergic receptors is unclear and their function seems normal in asthmatic patients. Inhibitory nonadrenergic noncholinergic (NANC) nerves, containing vasoactive intestinal peptide and nitric oxide, may be the only neural bronchodilator pathways in human airways. Although a dysfunction of inhibitory NANC nerves has been proposed in asthma, thus far no differences in inhibitory NANC responses have been found between asthmatics and healthy subjects. Excitatory NANC nerves, extensively studied in animal airways, have also been detected in human airways. In animal studies, stimulation of excitatory NANC nerves causes bronchoconstriction, mucus secretion, vascular hyperpermeability, cough, and vasodilation, a process called 'neurogenic inflammation'. Recent studies have demonstrated an interaction between the excitatory NANC nervous system and inflammatory cells. Neuropeptides may influence the recruitment, proliferation, and activation of leukocytes. gicaOn the other hand, inflammatory cells may modulate the neuronal phenotype and function. The functional relevance of the excitatory NANC nervous system and its interaction with the immune system in asthma still remains to be elucidated.</a:t>
            </a:r>
            <a:endParaRPr/>
          </a:p>
        </p:txBody>
      </p:sp>
      <p:sp>
        <p:nvSpPr>
          <p:cNvPr id="196" name="Google Shape;1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8" name="Google Shape;18;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5" name="Google Shape;75;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1" name="Google Shape;81;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4"/>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4"/>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1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p1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7"/>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7"/>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1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8"/>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8"/>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18"/>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18"/>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18"/>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1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1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1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2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21"/>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2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 name="Google Shape;24;p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p:nvPr>
            <p:ph idx="2" type="pic"/>
          </p:nvPr>
        </p:nvSpPr>
        <p:spPr>
          <a:xfrm>
            <a:off x="3887391" y="987426"/>
            <a:ext cx="4629150" cy="4873625"/>
          </a:xfrm>
          <a:prstGeom prst="rect">
            <a:avLst/>
          </a:prstGeom>
          <a:noFill/>
          <a:ln>
            <a:noFill/>
          </a:ln>
        </p:spPr>
      </p:sp>
      <p:sp>
        <p:nvSpPr>
          <p:cNvPr id="143" name="Google Shape;143;p22"/>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2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4"/>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0" name="Google Shape;30;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6" name="Google Shape;36;p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 name="Google Shape;37;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3" name="Google Shape;43;p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 name="Google Shape;44;p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5" name="Google Shape;45;p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 name="Google Shape;46;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1" name="Google Shape;61;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2" name="Google Shape;62;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3887391" y="987426"/>
            <a:ext cx="4629150" cy="4873625"/>
          </a:xfrm>
          <a:prstGeom prst="rect">
            <a:avLst/>
          </a:prstGeom>
          <a:noFill/>
          <a:ln>
            <a:noFill/>
          </a:ln>
        </p:spPr>
      </p:sp>
      <p:sp>
        <p:nvSpPr>
          <p:cNvPr id="68" name="Google Shape;68;p1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9" name="Google Shape;69;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7.png"/><Relationship Id="rId4" Type="http://schemas.openxmlformats.org/officeDocument/2006/relationships/image" Target="../media/image2.png"/><Relationship Id="rId5" Type="http://schemas.openxmlformats.org/officeDocument/2006/relationships/image" Target="../media/image1.jp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30.png"/><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22.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26.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24.png"/><Relationship Id="rId7" Type="http://schemas.openxmlformats.org/officeDocument/2006/relationships/image" Target="../media/image21.jpg"/><Relationship Id="rId8"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23.png"/><Relationship Id="rId5"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9.png"/><Relationship Id="rId5"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7.png"/><Relationship Id="rId6"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33.png"/><Relationship Id="rId5"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25.png"/><Relationship Id="rId5"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41.png"/><Relationship Id="rId5" Type="http://schemas.openxmlformats.org/officeDocument/2006/relationships/image" Target="../media/image35.png"/><Relationship Id="rId6" Type="http://schemas.openxmlformats.org/officeDocument/2006/relationships/image" Target="../media/image32.png"/><Relationship Id="rId7"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46.png"/><Relationship Id="rId5"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42.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37.png"/><Relationship Id="rId5"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9.png"/><Relationship Id="rId4" Type="http://schemas.openxmlformats.org/officeDocument/2006/relationships/image" Target="../media/image39.png"/><Relationship Id="rId5"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45.png"/><Relationship Id="rId5"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40.png"/><Relationship Id="rId5"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43.png"/><Relationship Id="rId5"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9.png"/><Relationship Id="rId4" Type="http://schemas.openxmlformats.org/officeDocument/2006/relationships/image" Target="../media/image38.png"/><Relationship Id="rId5"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9.pn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p:nvPr/>
        </p:nvSpPr>
        <p:spPr>
          <a:xfrm>
            <a:off x="24312" y="5697415"/>
            <a:ext cx="9144000" cy="117361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pic>
        <p:nvPicPr>
          <p:cNvPr id="165" name="Google Shape;165;p25"/>
          <p:cNvPicPr preferRelativeResize="0"/>
          <p:nvPr/>
        </p:nvPicPr>
        <p:blipFill rotWithShape="1">
          <a:blip r:embed="rId3">
            <a:alphaModFix/>
          </a:blip>
          <a:srcRect b="0" l="0" r="0" t="0"/>
          <a:stretch/>
        </p:blipFill>
        <p:spPr>
          <a:xfrm>
            <a:off x="204125" y="5175050"/>
            <a:ext cx="671181" cy="683307"/>
          </a:xfrm>
          <a:prstGeom prst="rect">
            <a:avLst/>
          </a:prstGeom>
          <a:noFill/>
          <a:ln>
            <a:noFill/>
          </a:ln>
        </p:spPr>
      </p:pic>
      <p:sp>
        <p:nvSpPr>
          <p:cNvPr id="166" name="Google Shape;166;p25"/>
          <p:cNvSpPr txBox="1"/>
          <p:nvPr/>
        </p:nvSpPr>
        <p:spPr>
          <a:xfrm>
            <a:off x="1006871" y="5270535"/>
            <a:ext cx="590959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Golan et al: Principles of Pharmacology: The Pathophysiologic Basis of Drug Therapy. Third Edition. Lippincott Williams and Wilkin</a:t>
            </a:r>
            <a:endParaRPr/>
          </a:p>
        </p:txBody>
      </p:sp>
      <p:sp>
        <p:nvSpPr>
          <p:cNvPr id="167" name="Google Shape;167;p25"/>
          <p:cNvSpPr txBox="1"/>
          <p:nvPr/>
        </p:nvSpPr>
        <p:spPr>
          <a:xfrm>
            <a:off x="305628" y="2209987"/>
            <a:ext cx="10799520" cy="3970318"/>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b="1" i="0" lang="en-US" sz="2000" u="none" cap="none" strike="noStrike">
                <a:solidFill>
                  <a:srgbClr val="000000"/>
                </a:solidFill>
                <a:latin typeface="Times New Roman"/>
                <a:ea typeface="Times New Roman"/>
                <a:cs typeface="Times New Roman"/>
                <a:sym typeface="Times New Roman"/>
              </a:rPr>
              <a:t>Lecturer : </a:t>
            </a:r>
            <a:r>
              <a:rPr b="0" i="0" lang="en-US" sz="2000" u="none" cap="none" strike="noStrike">
                <a:solidFill>
                  <a:srgbClr val="000000"/>
                </a:solidFill>
                <a:latin typeface="Times New Roman"/>
                <a:ea typeface="Times New Roman"/>
                <a:cs typeface="Times New Roman"/>
                <a:sym typeface="Times New Roman"/>
              </a:rPr>
              <a:t> </a:t>
            </a:r>
            <a:r>
              <a:rPr b="0" i="0" lang="en-US" sz="1800" u="none" cap="none" strike="noStrike">
                <a:solidFill>
                  <a:srgbClr val="000000"/>
                </a:solidFill>
                <a:latin typeface="Calibri"/>
                <a:ea typeface="Calibri"/>
                <a:cs typeface="Calibri"/>
                <a:sym typeface="Calibri"/>
              </a:rPr>
              <a:t>Dr. Ali Taleb Abdulsamad</a:t>
            </a:r>
            <a:endParaRPr b="1" i="0" sz="20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1" i="0" lang="en-US" sz="2000" u="none" cap="none" strike="noStrike">
                <a:solidFill>
                  <a:srgbClr val="000000"/>
                </a:solidFill>
                <a:latin typeface="Times New Roman"/>
                <a:ea typeface="Times New Roman"/>
                <a:cs typeface="Times New Roman"/>
                <a:sym typeface="Times New Roman"/>
              </a:rPr>
              <a:t>Module staff:</a:t>
            </a:r>
            <a:endParaRPr b="0" i="0" sz="16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en-US" sz="1600" u="none" cap="none" strike="noStrike">
                <a:solidFill>
                  <a:srgbClr val="000000"/>
                </a:solidFill>
                <a:latin typeface="Calibri"/>
                <a:ea typeface="Calibri"/>
                <a:cs typeface="Calibri"/>
                <a:sym typeface="Calibri"/>
              </a:rPr>
              <a:t>Prof. Dr. Mazin Hawaz </a:t>
            </a:r>
            <a:endParaRPr/>
          </a:p>
          <a:p>
            <a:pPr indent="0" lvl="0" marL="0" marR="0" rtl="0" algn="l">
              <a:spcBef>
                <a:spcPts val="0"/>
              </a:spcBef>
              <a:spcAft>
                <a:spcPts val="0"/>
              </a:spcAft>
              <a:buNone/>
            </a:pPr>
            <a:r>
              <a:rPr b="0" i="0" lang="en-US" sz="1600" u="none" cap="none" strike="noStrike">
                <a:solidFill>
                  <a:srgbClr val="000000"/>
                </a:solidFill>
                <a:latin typeface="Calibri"/>
                <a:ea typeface="Calibri"/>
                <a:cs typeface="Calibri"/>
                <a:sym typeface="Calibri"/>
              </a:rPr>
              <a:t>Dr. Majid Hameed                                   Dr. Faleh Waheed</a:t>
            </a:r>
            <a:endParaRPr b="0" i="0" sz="16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en-US" sz="1600" u="none" cap="none" strike="noStrike">
                <a:solidFill>
                  <a:srgbClr val="000000"/>
                </a:solidFill>
                <a:latin typeface="Calibri"/>
                <a:ea typeface="Calibri"/>
                <a:cs typeface="Calibri"/>
                <a:sym typeface="Calibri"/>
              </a:rPr>
              <a:t>Dr. Sarah Mohamed                                Dr. Raghdah Al Wiswasy</a:t>
            </a:r>
            <a:endParaRPr b="0" i="0" sz="16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en-US" sz="1600" u="none" cap="none" strike="noStrike">
                <a:solidFill>
                  <a:srgbClr val="000000"/>
                </a:solidFill>
                <a:latin typeface="Calibri"/>
                <a:ea typeface="Calibri"/>
                <a:cs typeface="Calibri"/>
                <a:sym typeface="Calibri"/>
              </a:rPr>
              <a:t>Dr. Rehab Abdul wahab                          Dr. Mohammed Adel</a:t>
            </a:r>
            <a:endParaRPr/>
          </a:p>
          <a:p>
            <a:pPr indent="0" lvl="0" marL="0" marR="0" rtl="0" algn="l">
              <a:spcBef>
                <a:spcPts val="0"/>
              </a:spcBef>
              <a:spcAft>
                <a:spcPts val="0"/>
              </a:spcAft>
              <a:buNone/>
            </a:pPr>
            <a:r>
              <a:rPr b="0" i="0" lang="en-US" sz="1600" u="none" cap="none" strike="noStrike">
                <a:solidFill>
                  <a:srgbClr val="000000"/>
                </a:solidFill>
                <a:latin typeface="Calibri"/>
                <a:ea typeface="Calibri"/>
                <a:cs typeface="Calibri"/>
                <a:sym typeface="Calibri"/>
              </a:rPr>
              <a:t>Dr. Haitham Khadum                               Dr. Eatidal Farhan </a:t>
            </a:r>
            <a:endParaRPr b="0" i="0" sz="16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en-US" sz="1600" u="none" cap="none" strike="noStrike">
                <a:solidFill>
                  <a:srgbClr val="000000"/>
                </a:solidFill>
                <a:latin typeface="Calibri"/>
                <a:ea typeface="Calibri"/>
                <a:cs typeface="Calibri"/>
                <a:sym typeface="Calibri"/>
              </a:rPr>
              <a:t>Dr. Ahmed Jaffer                                      Dr. Miami Kadhum</a:t>
            </a:r>
            <a:endParaRPr b="0" i="0" sz="16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1" i="0" lang="en-US" sz="1800" u="none" cap="none" strike="noStrike">
                <a:solidFill>
                  <a:srgbClr val="000000"/>
                </a:solidFill>
                <a:latin typeface="Calibri"/>
                <a:ea typeface="Calibri"/>
                <a:cs typeface="Calibri"/>
                <a:sym typeface="Calibri"/>
              </a:rPr>
              <a:t>Module Leader: Dr. Hussain Alyahyaoy</a:t>
            </a:r>
            <a:endParaRPr b="1" i="0" sz="18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800" u="none" cap="none" strike="noStrike">
                <a:solidFill>
                  <a:srgbClr val="000000"/>
                </a:solidFill>
                <a:latin typeface="Times New Roman"/>
                <a:ea typeface="Times New Roman"/>
                <a:cs typeface="Times New Roman"/>
                <a:sym typeface="Times New Roman"/>
              </a:rPr>
              <a:t> </a:t>
            </a:r>
            <a:endParaRPr/>
          </a:p>
          <a:p>
            <a:pPr indent="0" lvl="0" marL="0" marR="0" rtl="0" algn="l">
              <a:spcBef>
                <a:spcPts val="0"/>
              </a:spcBef>
              <a:spcAft>
                <a:spcPts val="0"/>
              </a:spcAft>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168" name="Google Shape;168;p25"/>
          <p:cNvSpPr txBox="1"/>
          <p:nvPr/>
        </p:nvSpPr>
        <p:spPr>
          <a:xfrm>
            <a:off x="380836" y="634413"/>
            <a:ext cx="8787476"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000000"/>
                </a:solidFill>
                <a:latin typeface="Calibri"/>
                <a:ea typeface="Calibri"/>
                <a:cs typeface="Calibri"/>
                <a:sym typeface="Calibri"/>
              </a:rPr>
              <a:t>Academic year 2020-2021</a:t>
            </a:r>
            <a:endParaRPr b="1" i="0" sz="24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rPr b="1" i="0" lang="en-US" sz="2400" u="none" cap="none" strike="noStrike">
                <a:solidFill>
                  <a:srgbClr val="000000"/>
                </a:solidFill>
                <a:latin typeface="Calibri"/>
                <a:ea typeface="Calibri"/>
                <a:cs typeface="Calibri"/>
                <a:sym typeface="Calibri"/>
              </a:rPr>
              <a:t>3</a:t>
            </a:r>
            <a:r>
              <a:rPr b="1" baseline="30000" i="0" lang="en-US" sz="2400" u="none" cap="none" strike="noStrike">
                <a:solidFill>
                  <a:srgbClr val="000000"/>
                </a:solidFill>
                <a:latin typeface="Calibri"/>
                <a:ea typeface="Calibri"/>
                <a:cs typeface="Calibri"/>
                <a:sym typeface="Calibri"/>
              </a:rPr>
              <a:t>rd</a:t>
            </a:r>
            <a:r>
              <a:rPr b="1" i="0" lang="en-US" sz="2400" u="none" cap="none" strike="noStrike">
                <a:solidFill>
                  <a:srgbClr val="000000"/>
                </a:solidFill>
                <a:latin typeface="Calibri"/>
                <a:ea typeface="Calibri"/>
                <a:cs typeface="Calibri"/>
                <a:sym typeface="Calibri"/>
              </a:rPr>
              <a:t> year S 5/6</a:t>
            </a:r>
            <a:endParaRPr/>
          </a:p>
          <a:p>
            <a:pPr indent="0" lvl="0" marL="0" marR="0" rtl="0" algn="ctr">
              <a:spcBef>
                <a:spcPts val="0"/>
              </a:spcBef>
              <a:spcAft>
                <a:spcPts val="0"/>
              </a:spcAft>
              <a:buNone/>
            </a:pPr>
            <a:r>
              <a:rPr b="1" i="0" lang="en-US" sz="2400" u="none" cap="none" strike="noStrike">
                <a:solidFill>
                  <a:srgbClr val="000000"/>
                </a:solidFill>
                <a:latin typeface="Calibri"/>
                <a:ea typeface="Calibri"/>
                <a:cs typeface="Calibri"/>
                <a:sym typeface="Calibri"/>
              </a:rPr>
              <a:t>CPT Module </a:t>
            </a:r>
            <a:endParaRPr b="1" i="0" sz="24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en-US" sz="2400" u="none" cap="none" strike="noStrike">
                <a:solidFill>
                  <a:srgbClr val="000000"/>
                </a:solidFill>
                <a:latin typeface="Calibri"/>
                <a:ea typeface="Calibri"/>
                <a:cs typeface="Calibri"/>
                <a:sym typeface="Calibri"/>
              </a:rPr>
              <a:t>Session </a:t>
            </a:r>
            <a:r>
              <a:rPr b="0" i="0" lang="en-US" sz="2400" u="none" cap="none" strike="noStrike">
                <a:solidFill>
                  <a:srgbClr val="FF0000"/>
                </a:solidFill>
                <a:latin typeface="Calibri"/>
                <a:ea typeface="Calibri"/>
                <a:cs typeface="Calibri"/>
                <a:sym typeface="Calibri"/>
              </a:rPr>
              <a:t>6</a:t>
            </a:r>
            <a:r>
              <a:rPr b="0" i="0" lang="en-US" sz="2400" u="none" cap="none" strike="noStrike">
                <a:solidFill>
                  <a:srgbClr val="000000"/>
                </a:solidFill>
                <a:latin typeface="Calibri"/>
                <a:ea typeface="Calibri"/>
                <a:cs typeface="Calibri"/>
                <a:sym typeface="Calibri"/>
              </a:rPr>
              <a:t> Lecture </a:t>
            </a:r>
            <a:r>
              <a:rPr b="0" i="0" lang="en-US" sz="2400" u="none" cap="none" strike="noStrike">
                <a:solidFill>
                  <a:srgbClr val="FF0000"/>
                </a:solidFill>
                <a:latin typeface="Calibri"/>
                <a:ea typeface="Calibri"/>
                <a:cs typeface="Calibri"/>
                <a:sym typeface="Calibri"/>
              </a:rPr>
              <a:t>2</a:t>
            </a:r>
            <a:endParaRPr b="0" i="0" sz="24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rPr b="0" i="0" lang="en-US" sz="2400" u="none" cap="none" strike="noStrike">
                <a:solidFill>
                  <a:srgbClr val="FF0000"/>
                </a:solidFill>
                <a:latin typeface="Tahoma"/>
                <a:ea typeface="Tahoma"/>
                <a:cs typeface="Tahoma"/>
                <a:sym typeface="Tahoma"/>
              </a:rPr>
              <a:t>Pharmacology of Airway Control</a:t>
            </a:r>
            <a:endParaRPr b="0" i="0" sz="2400" u="none" cap="none" strike="noStrike">
              <a:solidFill>
                <a:srgbClr val="FF0000"/>
              </a:solidFill>
              <a:latin typeface="Calibri"/>
              <a:ea typeface="Calibri"/>
              <a:cs typeface="Calibri"/>
              <a:sym typeface="Calibri"/>
            </a:endParaRPr>
          </a:p>
        </p:txBody>
      </p:sp>
      <p:pic>
        <p:nvPicPr>
          <p:cNvPr id="169" name="Google Shape;169;p25"/>
          <p:cNvPicPr preferRelativeResize="0"/>
          <p:nvPr/>
        </p:nvPicPr>
        <p:blipFill rotWithShape="1">
          <a:blip r:embed="rId4">
            <a:alphaModFix/>
          </a:blip>
          <a:srcRect b="0" l="0" r="0" t="0"/>
          <a:stretch/>
        </p:blipFill>
        <p:spPr>
          <a:xfrm>
            <a:off x="204124" y="6122470"/>
            <a:ext cx="671182" cy="542637"/>
          </a:xfrm>
          <a:prstGeom prst="rect">
            <a:avLst/>
          </a:prstGeom>
          <a:noFill/>
          <a:ln>
            <a:noFill/>
          </a:ln>
        </p:spPr>
      </p:pic>
      <p:sp>
        <p:nvSpPr>
          <p:cNvPr id="170" name="Google Shape;170;p25"/>
          <p:cNvSpPr/>
          <p:nvPr/>
        </p:nvSpPr>
        <p:spPr>
          <a:xfrm>
            <a:off x="1015075" y="6122470"/>
            <a:ext cx="45720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For more discussion, questions or cases need help  please post to the session group</a:t>
            </a:r>
            <a:endParaRPr b="0" i="0" sz="1800" u="none" cap="none" strike="noStrike">
              <a:solidFill>
                <a:srgbClr val="000000"/>
              </a:solidFill>
              <a:latin typeface="Calibri"/>
              <a:ea typeface="Calibri"/>
              <a:cs typeface="Calibri"/>
              <a:sym typeface="Calibri"/>
            </a:endParaRPr>
          </a:p>
        </p:txBody>
      </p:sp>
      <p:pic>
        <p:nvPicPr>
          <p:cNvPr id="171" name="Google Shape;171;p25"/>
          <p:cNvPicPr preferRelativeResize="0"/>
          <p:nvPr/>
        </p:nvPicPr>
        <p:blipFill rotWithShape="1">
          <a:blip r:embed="rId5">
            <a:alphaModFix/>
          </a:blip>
          <a:srcRect b="0" l="0" r="0" t="0"/>
          <a:stretch/>
        </p:blipFill>
        <p:spPr>
          <a:xfrm>
            <a:off x="6916465" y="5858357"/>
            <a:ext cx="2219331" cy="1002315"/>
          </a:xfrm>
          <a:prstGeom prst="rect">
            <a:avLst/>
          </a:prstGeom>
          <a:noFill/>
          <a:ln>
            <a:noFill/>
          </a:ln>
        </p:spPr>
      </p:pic>
      <p:pic>
        <p:nvPicPr>
          <p:cNvPr id="172" name="Google Shape;172;p25"/>
          <p:cNvPicPr preferRelativeResize="0"/>
          <p:nvPr/>
        </p:nvPicPr>
        <p:blipFill rotWithShape="1">
          <a:blip r:embed="rId6">
            <a:alphaModFix/>
          </a:blip>
          <a:srcRect b="81285" l="16518" r="4012" t="10143"/>
          <a:stretch/>
        </p:blipFill>
        <p:spPr>
          <a:xfrm>
            <a:off x="24312" y="-5161"/>
            <a:ext cx="9111484" cy="6531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4"/>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71" name="Google Shape;271;p34"/>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272" name="Google Shape;272;p34"/>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273" name="Google Shape;273;p34"/>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274" name="Google Shape;274;p34"/>
          <p:cNvSpPr txBox="1"/>
          <p:nvPr/>
        </p:nvSpPr>
        <p:spPr>
          <a:xfrm>
            <a:off x="0" y="778871"/>
            <a:ext cx="9144000" cy="40626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Pathophysiology of Asthma</a:t>
            </a:r>
            <a:r>
              <a:rPr b="1" i="1" lang="en-US" sz="2400">
                <a:solidFill>
                  <a:srgbClr val="000000"/>
                </a:solidFill>
                <a:latin typeface="Arial"/>
                <a:ea typeface="Arial"/>
                <a:cs typeface="Arial"/>
                <a:sym typeface="Arial"/>
              </a:rPr>
              <a:t>                                                  </a:t>
            </a:r>
            <a:r>
              <a:rPr b="1" i="1" lang="en-US" sz="2400">
                <a:solidFill>
                  <a:srgbClr val="FF0000"/>
                </a:solidFill>
                <a:latin typeface="Arial"/>
                <a:ea typeface="Arial"/>
                <a:cs typeface="Arial"/>
                <a:sym typeface="Arial"/>
              </a:rPr>
              <a:t>LO3</a:t>
            </a:r>
            <a:endParaRPr/>
          </a:p>
          <a:p>
            <a:pPr indent="0" lvl="0" marL="0" marR="0" rtl="0" algn="l">
              <a:spcBef>
                <a:spcPts val="0"/>
              </a:spcBef>
              <a:spcAft>
                <a:spcPts val="0"/>
              </a:spcAft>
              <a:buNone/>
            </a:pPr>
            <a:r>
              <a:rPr b="1" i="1" lang="en-US" sz="2400" u="sng">
                <a:solidFill>
                  <a:srgbClr val="000000"/>
                </a:solidFill>
                <a:latin typeface="Arial"/>
                <a:ea typeface="Arial"/>
                <a:cs typeface="Arial"/>
                <a:sym typeface="Arial"/>
              </a:rPr>
              <a:t>  </a:t>
            </a:r>
            <a:endParaRPr b="1" i="0" sz="2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1" lang="en-US" sz="2400">
                <a:solidFill>
                  <a:srgbClr val="000000"/>
                </a:solidFill>
                <a:latin typeface="Calibri"/>
                <a:ea typeface="Calibri"/>
                <a:cs typeface="Calibri"/>
                <a:sym typeface="Calibri"/>
              </a:rPr>
              <a:t>Bronchial hyperresponsiveness:  </a:t>
            </a:r>
            <a:r>
              <a:rPr b="1" lang="en-US" sz="2000">
                <a:solidFill>
                  <a:srgbClr val="000000"/>
                </a:solidFill>
                <a:latin typeface="Calibri"/>
                <a:ea typeface="Calibri"/>
                <a:cs typeface="Calibri"/>
                <a:sym typeface="Calibri"/>
              </a:rPr>
              <a:t>an exaggerated bronchoconstrictor response to direct pharmacological stimuli such as histamine, or indirect stimuli such as exercise</a:t>
            </a:r>
            <a:endParaRPr/>
          </a:p>
          <a:p>
            <a:pPr indent="0" lvl="0" marL="0" marR="0" rtl="0" algn="l">
              <a:lnSpc>
                <a:spcPct val="150000"/>
              </a:lnSpc>
              <a:spcBef>
                <a:spcPts val="0"/>
              </a:spcBef>
              <a:spcAft>
                <a:spcPts val="0"/>
              </a:spcAft>
              <a:buNone/>
            </a:pPr>
            <a:r>
              <a:t/>
            </a:r>
            <a:endParaRPr b="1" i="0" sz="2400" u="none" cap="none" strike="noStrike">
              <a:solidFill>
                <a:srgbClr val="000000"/>
              </a:solidFill>
              <a:latin typeface="Calibri"/>
              <a:ea typeface="Calibri"/>
              <a:cs typeface="Calibri"/>
              <a:sym typeface="Calibri"/>
            </a:endParaRPr>
          </a:p>
          <a:p>
            <a:pPr indent="-285750" lvl="0" marL="285750" marR="0" rtl="0" algn="l">
              <a:spcBef>
                <a:spcPts val="0"/>
              </a:spcBef>
              <a:spcAft>
                <a:spcPts val="0"/>
              </a:spcAft>
              <a:buClr>
                <a:srgbClr val="000000"/>
              </a:buClr>
              <a:buSzPts val="2000"/>
              <a:buFont typeface="Courier New"/>
              <a:buChar char="o"/>
            </a:pPr>
            <a:r>
              <a:rPr b="1" lang="en-US" sz="2000">
                <a:solidFill>
                  <a:srgbClr val="000000"/>
                </a:solidFill>
                <a:latin typeface="Calibri"/>
                <a:ea typeface="Calibri"/>
                <a:cs typeface="Calibri"/>
                <a:sym typeface="Calibri"/>
              </a:rPr>
              <a:t>A key factor contributing to airway dysfunction in asthma</a:t>
            </a:r>
            <a:endParaRPr/>
          </a:p>
          <a:p>
            <a:pPr indent="-158750" lvl="0" marL="285750" marR="0" rtl="0" algn="l">
              <a:spcBef>
                <a:spcPts val="0"/>
              </a:spcBef>
              <a:spcAft>
                <a:spcPts val="0"/>
              </a:spcAft>
              <a:buClr>
                <a:schemeClr val="dk1"/>
              </a:buClr>
              <a:buSzPts val="2000"/>
              <a:buFont typeface="Courier New"/>
              <a:buNone/>
            </a:pPr>
            <a:r>
              <a:t/>
            </a:r>
            <a:endParaRPr b="1" sz="2000">
              <a:solidFill>
                <a:srgbClr val="000000"/>
              </a:solidFill>
              <a:latin typeface="Calibri"/>
              <a:ea typeface="Calibri"/>
              <a:cs typeface="Calibri"/>
              <a:sym typeface="Calibri"/>
            </a:endParaRPr>
          </a:p>
          <a:p>
            <a:pPr indent="-285750" lvl="0" marL="285750" marR="0" rtl="0" algn="l">
              <a:spcBef>
                <a:spcPts val="0"/>
              </a:spcBef>
              <a:spcAft>
                <a:spcPts val="0"/>
              </a:spcAft>
              <a:buClr>
                <a:srgbClr val="000000"/>
              </a:buClr>
              <a:buSzPts val="2000"/>
              <a:buFont typeface="Courier New"/>
              <a:buChar char="o"/>
            </a:pPr>
            <a:r>
              <a:rPr b="1" lang="en-US" sz="2000">
                <a:solidFill>
                  <a:srgbClr val="000000"/>
                </a:solidFill>
                <a:latin typeface="Calibri"/>
                <a:ea typeface="Calibri"/>
                <a:cs typeface="Calibri"/>
                <a:sym typeface="Calibri"/>
              </a:rPr>
              <a:t>The indirect stimuli activate mast cell mediators (induce the bronchoconstriction)</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275" name="Google Shape;275;p34"/>
          <p:cNvPicPr preferRelativeResize="0"/>
          <p:nvPr/>
        </p:nvPicPr>
        <p:blipFill rotWithShape="1">
          <a:blip r:embed="rId4">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5"/>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81" name="Google Shape;281;p35"/>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282" name="Google Shape;282;p35"/>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283" name="Google Shape;283;p35"/>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pic>
        <p:nvPicPr>
          <p:cNvPr id="284" name="Google Shape;284;p35"/>
          <p:cNvPicPr preferRelativeResize="0"/>
          <p:nvPr/>
        </p:nvPicPr>
        <p:blipFill rotWithShape="1">
          <a:blip r:embed="rId4">
            <a:alphaModFix/>
          </a:blip>
          <a:srcRect b="0" l="0" r="0" t="0"/>
          <a:stretch/>
        </p:blipFill>
        <p:spPr>
          <a:xfrm>
            <a:off x="152400" y="759694"/>
            <a:ext cx="8839201" cy="4924125"/>
          </a:xfrm>
          <a:prstGeom prst="rect">
            <a:avLst/>
          </a:prstGeom>
          <a:noFill/>
          <a:ln>
            <a:noFill/>
          </a:ln>
        </p:spPr>
      </p:pic>
      <p:sp>
        <p:nvSpPr>
          <p:cNvPr id="285" name="Google Shape;285;p35"/>
          <p:cNvSpPr/>
          <p:nvPr/>
        </p:nvSpPr>
        <p:spPr>
          <a:xfrm>
            <a:off x="76200" y="5920679"/>
            <a:ext cx="8991600"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Schematic diagram of a cross section of a bronchiole, showing changes that occur with severe chronic asthma. </a:t>
            </a:r>
            <a:endParaRPr sz="2400">
              <a:solidFill>
                <a:schemeClr val="dk1"/>
              </a:solidFill>
              <a:latin typeface="Calibri"/>
              <a:ea typeface="Calibri"/>
              <a:cs typeface="Calibri"/>
              <a:sym typeface="Calibri"/>
            </a:endParaRPr>
          </a:p>
        </p:txBody>
      </p:sp>
      <p:pic>
        <p:nvPicPr>
          <p:cNvPr id="286" name="Google Shape;286;p35"/>
          <p:cNvPicPr preferRelativeResize="0"/>
          <p:nvPr/>
        </p:nvPicPr>
        <p:blipFill rotWithShape="1">
          <a:blip r:embed="rId5">
            <a:alphaModFix/>
          </a:blip>
          <a:srcRect b="0" l="0" r="0" t="0"/>
          <a:stretch/>
        </p:blipFill>
        <p:spPr>
          <a:xfrm>
            <a:off x="7650219" y="6272224"/>
            <a:ext cx="1493781" cy="5997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6"/>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92" name="Google Shape;292;p36"/>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293" name="Google Shape;293;p36"/>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294" name="Google Shape;294;p36"/>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295" name="Google Shape;295;p36"/>
          <p:cNvSpPr txBox="1"/>
          <p:nvPr/>
        </p:nvSpPr>
        <p:spPr>
          <a:xfrm>
            <a:off x="0" y="778871"/>
            <a:ext cx="9144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Asthma Therapeutics: General Pharmacology </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b="1" i="0" sz="2400" u="none" cap="none" strike="noStrike">
              <a:solidFill>
                <a:srgbClr val="000000"/>
              </a:solidFill>
              <a:latin typeface="Calibri"/>
              <a:ea typeface="Calibri"/>
              <a:cs typeface="Calibri"/>
              <a:sym typeface="Calibri"/>
            </a:endParaRPr>
          </a:p>
        </p:txBody>
      </p:sp>
      <p:pic>
        <p:nvPicPr>
          <p:cNvPr id="296" name="Google Shape;296;p36"/>
          <p:cNvPicPr preferRelativeResize="0"/>
          <p:nvPr/>
        </p:nvPicPr>
        <p:blipFill rotWithShape="1">
          <a:blip r:embed="rId4">
            <a:alphaModFix/>
          </a:blip>
          <a:srcRect b="0" l="0" r="0" t="0"/>
          <a:stretch/>
        </p:blipFill>
        <p:spPr>
          <a:xfrm>
            <a:off x="350154" y="1443224"/>
            <a:ext cx="8443692" cy="5121084"/>
          </a:xfrm>
          <a:prstGeom prst="rect">
            <a:avLst/>
          </a:prstGeom>
          <a:noFill/>
          <a:ln>
            <a:noFill/>
          </a:ln>
        </p:spPr>
      </p:pic>
      <p:pic>
        <p:nvPicPr>
          <p:cNvPr id="297" name="Google Shape;297;p36"/>
          <p:cNvPicPr preferRelativeResize="0"/>
          <p:nvPr/>
        </p:nvPicPr>
        <p:blipFill rotWithShape="1">
          <a:blip r:embed="rId5">
            <a:alphaModFix/>
          </a:blip>
          <a:srcRect b="0" l="0" r="0" t="0"/>
          <a:stretch/>
        </p:blipFill>
        <p:spPr>
          <a:xfrm>
            <a:off x="7497819" y="6061317"/>
            <a:ext cx="1493781" cy="7966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7"/>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03" name="Google Shape;303;p37"/>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304" name="Google Shape;304;p37"/>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305" name="Google Shape;305;p37"/>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306" name="Google Shape;306;p37"/>
          <p:cNvSpPr txBox="1"/>
          <p:nvPr/>
        </p:nvSpPr>
        <p:spPr>
          <a:xfrm>
            <a:off x="0" y="778871"/>
            <a:ext cx="91440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Asthma Therapeutics: General Pharmacology </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b="1" i="0" sz="2400" u="none" cap="none" strike="noStrike">
              <a:solidFill>
                <a:srgbClr val="000000"/>
              </a:solidFill>
              <a:latin typeface="Calibri"/>
              <a:ea typeface="Calibri"/>
              <a:cs typeface="Calibri"/>
              <a:sym typeface="Calibri"/>
            </a:endParaRPr>
          </a:p>
        </p:txBody>
      </p:sp>
      <p:pic>
        <p:nvPicPr>
          <p:cNvPr id="307" name="Google Shape;307;p37"/>
          <p:cNvPicPr preferRelativeResize="0"/>
          <p:nvPr/>
        </p:nvPicPr>
        <p:blipFill rotWithShape="1">
          <a:blip r:embed="rId4">
            <a:alphaModFix/>
          </a:blip>
          <a:srcRect b="0" l="0" r="0" t="0"/>
          <a:stretch/>
        </p:blipFill>
        <p:spPr>
          <a:xfrm>
            <a:off x="0" y="1926206"/>
            <a:ext cx="9107863" cy="3991268"/>
          </a:xfrm>
          <a:prstGeom prst="rect">
            <a:avLst/>
          </a:prstGeom>
          <a:noFill/>
          <a:ln>
            <a:noFill/>
          </a:ln>
        </p:spPr>
      </p:pic>
      <p:pic>
        <p:nvPicPr>
          <p:cNvPr id="308" name="Google Shape;308;p37"/>
          <p:cNvPicPr preferRelativeResize="0"/>
          <p:nvPr/>
        </p:nvPicPr>
        <p:blipFill rotWithShape="1">
          <a:blip r:embed="rId5">
            <a:alphaModFix/>
          </a:blip>
          <a:srcRect b="0" l="0" r="0" t="0"/>
          <a:stretch/>
        </p:blipFill>
        <p:spPr>
          <a:xfrm>
            <a:off x="7497819" y="6061317"/>
            <a:ext cx="1493781" cy="7966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8"/>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14" name="Google Shape;314;p38"/>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315" name="Google Shape;315;p38"/>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316" name="Google Shape;316;p38"/>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317" name="Google Shape;317;p38"/>
          <p:cNvSpPr txBox="1"/>
          <p:nvPr/>
        </p:nvSpPr>
        <p:spPr>
          <a:xfrm>
            <a:off x="0" y="778871"/>
            <a:ext cx="91440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Bronchodilators</a:t>
            </a:r>
            <a:r>
              <a:rPr b="1" i="1" lang="en-US" sz="2400" u="sng" cap="none" strike="noStrike">
                <a:solidFill>
                  <a:srgbClr val="000000"/>
                </a:solidFill>
                <a:latin typeface="Arial"/>
                <a:ea typeface="Arial"/>
                <a:cs typeface="Arial"/>
                <a:sym typeface="Arial"/>
              </a:rPr>
              <a:t> (relievers)    β2-Agonists</a:t>
            </a:r>
            <a:r>
              <a:rPr b="1" i="1" lang="en-US" sz="2400"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b="1" i="0" sz="2400" u="none" cap="none" strike="noStrike">
              <a:solidFill>
                <a:srgbClr val="000000"/>
              </a:solidFill>
              <a:latin typeface="Calibri"/>
              <a:ea typeface="Calibri"/>
              <a:cs typeface="Calibri"/>
              <a:sym typeface="Calibri"/>
            </a:endParaRPr>
          </a:p>
        </p:txBody>
      </p:sp>
      <p:pic>
        <p:nvPicPr>
          <p:cNvPr id="318" name="Google Shape;318;p38"/>
          <p:cNvPicPr preferRelativeResize="0"/>
          <p:nvPr/>
        </p:nvPicPr>
        <p:blipFill rotWithShape="1">
          <a:blip r:embed="rId4">
            <a:alphaModFix/>
          </a:blip>
          <a:srcRect b="0" l="0" r="0" t="0"/>
          <a:stretch/>
        </p:blipFill>
        <p:spPr>
          <a:xfrm>
            <a:off x="0" y="1888126"/>
            <a:ext cx="9092317" cy="4663824"/>
          </a:xfrm>
          <a:prstGeom prst="rect">
            <a:avLst/>
          </a:prstGeom>
          <a:noFill/>
          <a:ln>
            <a:noFill/>
          </a:ln>
        </p:spPr>
      </p:pic>
      <p:pic>
        <p:nvPicPr>
          <p:cNvPr id="319" name="Google Shape;319;p38"/>
          <p:cNvPicPr preferRelativeResize="0"/>
          <p:nvPr/>
        </p:nvPicPr>
        <p:blipFill rotWithShape="1">
          <a:blip r:embed="rId5">
            <a:alphaModFix/>
          </a:blip>
          <a:srcRect b="0" l="0" r="0" t="0"/>
          <a:stretch/>
        </p:blipFill>
        <p:spPr>
          <a:xfrm>
            <a:off x="7598536" y="6136105"/>
            <a:ext cx="1493781" cy="72189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9"/>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25" name="Google Shape;325;p39"/>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326" name="Google Shape;326;p39"/>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327" name="Google Shape;327;p39"/>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328" name="Google Shape;328;p39"/>
          <p:cNvSpPr txBox="1"/>
          <p:nvPr/>
        </p:nvSpPr>
        <p:spPr>
          <a:xfrm>
            <a:off x="0" y="778871"/>
            <a:ext cx="9144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Bronchodilators (relievers)    β2-Agonists</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b="1" i="0" sz="2400" u="none" cap="none" strike="noStrike">
              <a:solidFill>
                <a:srgbClr val="000000"/>
              </a:solidFill>
              <a:latin typeface="Calibri"/>
              <a:ea typeface="Calibri"/>
              <a:cs typeface="Calibri"/>
              <a:sym typeface="Calibri"/>
            </a:endParaRPr>
          </a:p>
        </p:txBody>
      </p:sp>
      <p:pic>
        <p:nvPicPr>
          <p:cNvPr id="329" name="Google Shape;329;p39"/>
          <p:cNvPicPr preferRelativeResize="0"/>
          <p:nvPr/>
        </p:nvPicPr>
        <p:blipFill rotWithShape="1">
          <a:blip r:embed="rId4">
            <a:alphaModFix/>
          </a:blip>
          <a:srcRect b="15561" l="12748" r="9291" t="0"/>
          <a:stretch/>
        </p:blipFill>
        <p:spPr>
          <a:xfrm>
            <a:off x="18505" y="1768842"/>
            <a:ext cx="2076995" cy="3320315"/>
          </a:xfrm>
          <a:prstGeom prst="rect">
            <a:avLst/>
          </a:prstGeom>
          <a:noFill/>
          <a:ln>
            <a:noFill/>
          </a:ln>
        </p:spPr>
      </p:pic>
      <p:sp>
        <p:nvSpPr>
          <p:cNvPr id="330" name="Google Shape;330;p39"/>
          <p:cNvSpPr/>
          <p:nvPr/>
        </p:nvSpPr>
        <p:spPr>
          <a:xfrm>
            <a:off x="18504" y="5705349"/>
            <a:ext cx="897309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metered-dose inhaler  dry powder inhaler                 nebulizer                                    iv solution</a:t>
            </a:r>
            <a:endParaRPr/>
          </a:p>
        </p:txBody>
      </p:sp>
      <p:pic>
        <p:nvPicPr>
          <p:cNvPr id="331" name="Google Shape;331;p39"/>
          <p:cNvPicPr preferRelativeResize="0"/>
          <p:nvPr/>
        </p:nvPicPr>
        <p:blipFill rotWithShape="1">
          <a:blip r:embed="rId5">
            <a:alphaModFix/>
          </a:blip>
          <a:srcRect b="3934" l="20964" r="23522" t="8697"/>
          <a:stretch/>
        </p:blipFill>
        <p:spPr>
          <a:xfrm>
            <a:off x="2240879" y="1684464"/>
            <a:ext cx="1489165" cy="3435532"/>
          </a:xfrm>
          <a:prstGeom prst="rect">
            <a:avLst/>
          </a:prstGeom>
          <a:noFill/>
          <a:ln>
            <a:noFill/>
          </a:ln>
        </p:spPr>
      </p:pic>
      <p:pic>
        <p:nvPicPr>
          <p:cNvPr id="332" name="Google Shape;332;p39"/>
          <p:cNvPicPr preferRelativeResize="0"/>
          <p:nvPr/>
        </p:nvPicPr>
        <p:blipFill rotWithShape="1">
          <a:blip r:embed="rId6">
            <a:alphaModFix/>
          </a:blip>
          <a:srcRect b="0" l="0" r="0" t="0"/>
          <a:stretch/>
        </p:blipFill>
        <p:spPr>
          <a:xfrm>
            <a:off x="3866112" y="1906769"/>
            <a:ext cx="3182388" cy="3182388"/>
          </a:xfrm>
          <a:prstGeom prst="rect">
            <a:avLst/>
          </a:prstGeom>
          <a:noFill/>
          <a:ln>
            <a:noFill/>
          </a:ln>
        </p:spPr>
      </p:pic>
      <p:pic>
        <p:nvPicPr>
          <p:cNvPr descr="1ml-5ml Allopathic Salbutamol Injection, Intravenous, Packaging ..." id="333" name="Google Shape;333;p39"/>
          <p:cNvPicPr preferRelativeResize="0"/>
          <p:nvPr/>
        </p:nvPicPr>
        <p:blipFill rotWithShape="1">
          <a:blip r:embed="rId7">
            <a:alphaModFix/>
          </a:blip>
          <a:srcRect b="28960" l="64208" r="7540" t="28250"/>
          <a:stretch/>
        </p:blipFill>
        <p:spPr>
          <a:xfrm>
            <a:off x="7602583" y="2733785"/>
            <a:ext cx="1345474" cy="1528355"/>
          </a:xfrm>
          <a:prstGeom prst="rect">
            <a:avLst/>
          </a:prstGeom>
          <a:noFill/>
          <a:ln>
            <a:noFill/>
          </a:ln>
        </p:spPr>
      </p:pic>
      <p:pic>
        <p:nvPicPr>
          <p:cNvPr id="334" name="Google Shape;334;p39"/>
          <p:cNvPicPr preferRelativeResize="0"/>
          <p:nvPr/>
        </p:nvPicPr>
        <p:blipFill rotWithShape="1">
          <a:blip r:embed="rId8">
            <a:alphaModFix/>
          </a:blip>
          <a:srcRect b="0" l="0" r="0" t="0"/>
          <a:stretch/>
        </p:blipFill>
        <p:spPr>
          <a:xfrm>
            <a:off x="7454276" y="6074681"/>
            <a:ext cx="1493781" cy="7966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0"/>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40" name="Google Shape;340;p40"/>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341" name="Google Shape;341;p40"/>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342" name="Google Shape;342;p40"/>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343" name="Google Shape;343;p40"/>
          <p:cNvSpPr/>
          <p:nvPr/>
        </p:nvSpPr>
        <p:spPr>
          <a:xfrm>
            <a:off x="18504" y="5705349"/>
            <a:ext cx="897309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                            Tablets                                                                             syrup</a:t>
            </a:r>
            <a:endParaRPr/>
          </a:p>
        </p:txBody>
      </p:sp>
      <p:pic>
        <p:nvPicPr>
          <p:cNvPr id="344" name="Google Shape;344;p40"/>
          <p:cNvPicPr preferRelativeResize="0"/>
          <p:nvPr/>
        </p:nvPicPr>
        <p:blipFill rotWithShape="1">
          <a:blip r:embed="rId4">
            <a:alphaModFix/>
          </a:blip>
          <a:srcRect b="0" l="0" r="0" t="0"/>
          <a:stretch/>
        </p:blipFill>
        <p:spPr>
          <a:xfrm>
            <a:off x="506730" y="2272938"/>
            <a:ext cx="3783746" cy="2526818"/>
          </a:xfrm>
          <a:prstGeom prst="rect">
            <a:avLst/>
          </a:prstGeom>
          <a:noFill/>
          <a:ln>
            <a:noFill/>
          </a:ln>
        </p:spPr>
      </p:pic>
      <p:pic>
        <p:nvPicPr>
          <p:cNvPr id="345" name="Google Shape;345;p40"/>
          <p:cNvPicPr preferRelativeResize="0"/>
          <p:nvPr/>
        </p:nvPicPr>
        <p:blipFill rotWithShape="1">
          <a:blip r:embed="rId5">
            <a:alphaModFix/>
          </a:blip>
          <a:srcRect b="0" l="0" r="0" t="0"/>
          <a:stretch/>
        </p:blipFill>
        <p:spPr>
          <a:xfrm>
            <a:off x="4990011" y="2037806"/>
            <a:ext cx="3682600" cy="2761950"/>
          </a:xfrm>
          <a:prstGeom prst="rect">
            <a:avLst/>
          </a:prstGeom>
          <a:noFill/>
          <a:ln>
            <a:noFill/>
          </a:ln>
        </p:spPr>
      </p:pic>
      <p:sp>
        <p:nvSpPr>
          <p:cNvPr id="346" name="Google Shape;346;p40"/>
          <p:cNvSpPr txBox="1"/>
          <p:nvPr/>
        </p:nvSpPr>
        <p:spPr>
          <a:xfrm>
            <a:off x="152400" y="931271"/>
            <a:ext cx="9144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Bronchodilators (relievers)    β2-Agonists</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b="1" i="0" sz="2400" u="none" cap="none" strike="noStrike">
              <a:solidFill>
                <a:srgbClr val="000000"/>
              </a:solidFill>
              <a:latin typeface="Calibri"/>
              <a:ea typeface="Calibri"/>
              <a:cs typeface="Calibri"/>
              <a:sym typeface="Calibri"/>
            </a:endParaRPr>
          </a:p>
        </p:txBody>
      </p:sp>
      <p:pic>
        <p:nvPicPr>
          <p:cNvPr id="347" name="Google Shape;347;p40"/>
          <p:cNvPicPr preferRelativeResize="0"/>
          <p:nvPr/>
        </p:nvPicPr>
        <p:blipFill rotWithShape="1">
          <a:blip r:embed="rId6">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1"/>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53" name="Google Shape;353;p41"/>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354" name="Google Shape;354;p41"/>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355" name="Google Shape;355;p41"/>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pic>
        <p:nvPicPr>
          <p:cNvPr id="356" name="Google Shape;356;p41"/>
          <p:cNvPicPr preferRelativeResize="0"/>
          <p:nvPr/>
        </p:nvPicPr>
        <p:blipFill rotWithShape="1">
          <a:blip r:embed="rId4">
            <a:alphaModFix/>
          </a:blip>
          <a:srcRect b="0" l="0" r="0" t="0"/>
          <a:stretch/>
        </p:blipFill>
        <p:spPr>
          <a:xfrm>
            <a:off x="418011" y="1359635"/>
            <a:ext cx="8648751" cy="5416668"/>
          </a:xfrm>
          <a:prstGeom prst="rect">
            <a:avLst/>
          </a:prstGeom>
          <a:noFill/>
          <a:ln>
            <a:noFill/>
          </a:ln>
        </p:spPr>
      </p:pic>
      <p:sp>
        <p:nvSpPr>
          <p:cNvPr id="357" name="Google Shape;357;p41"/>
          <p:cNvSpPr txBox="1"/>
          <p:nvPr/>
        </p:nvSpPr>
        <p:spPr>
          <a:xfrm>
            <a:off x="152400" y="722263"/>
            <a:ext cx="9144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Bronchodilators (relievers)    β2-Agonists</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b="1" i="0" sz="2400" u="none" cap="none" strike="noStrike">
              <a:solidFill>
                <a:srgbClr val="000000"/>
              </a:solidFill>
              <a:latin typeface="Calibri"/>
              <a:ea typeface="Calibri"/>
              <a:cs typeface="Calibri"/>
              <a:sym typeface="Calibri"/>
            </a:endParaRPr>
          </a:p>
        </p:txBody>
      </p:sp>
      <p:pic>
        <p:nvPicPr>
          <p:cNvPr id="358" name="Google Shape;358;p41"/>
          <p:cNvPicPr preferRelativeResize="0"/>
          <p:nvPr/>
        </p:nvPicPr>
        <p:blipFill rotWithShape="1">
          <a:blip r:embed="rId5">
            <a:alphaModFix/>
          </a:blip>
          <a:srcRect b="0" l="0" r="0" t="0"/>
          <a:stretch/>
        </p:blipFill>
        <p:spPr>
          <a:xfrm>
            <a:off x="7497819" y="6061317"/>
            <a:ext cx="1493781" cy="7966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2"/>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64" name="Google Shape;364;p42"/>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365" name="Google Shape;365;p42"/>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366" name="Google Shape;366;p42"/>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pic>
        <p:nvPicPr>
          <p:cNvPr id="367" name="Google Shape;367;p42"/>
          <p:cNvPicPr preferRelativeResize="0"/>
          <p:nvPr/>
        </p:nvPicPr>
        <p:blipFill rotWithShape="1">
          <a:blip r:embed="rId4">
            <a:alphaModFix/>
          </a:blip>
          <a:srcRect b="0" l="0" r="0" t="0"/>
          <a:stretch/>
        </p:blipFill>
        <p:spPr>
          <a:xfrm>
            <a:off x="0" y="1463040"/>
            <a:ext cx="9144000" cy="5029200"/>
          </a:xfrm>
          <a:prstGeom prst="rect">
            <a:avLst/>
          </a:prstGeom>
          <a:noFill/>
          <a:ln>
            <a:noFill/>
          </a:ln>
        </p:spPr>
      </p:pic>
      <p:sp>
        <p:nvSpPr>
          <p:cNvPr id="368" name="Google Shape;368;p42"/>
          <p:cNvSpPr txBox="1"/>
          <p:nvPr/>
        </p:nvSpPr>
        <p:spPr>
          <a:xfrm>
            <a:off x="152400" y="761452"/>
            <a:ext cx="9144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Bronchodilators (relievers)    β2-Agonists</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b="1" i="0" sz="2400" u="none" cap="none" strike="noStrike">
              <a:solidFill>
                <a:srgbClr val="000000"/>
              </a:solidFill>
              <a:latin typeface="Calibri"/>
              <a:ea typeface="Calibri"/>
              <a:cs typeface="Calibri"/>
              <a:sym typeface="Calibri"/>
            </a:endParaRPr>
          </a:p>
        </p:txBody>
      </p:sp>
      <p:pic>
        <p:nvPicPr>
          <p:cNvPr id="369" name="Google Shape;369;p42"/>
          <p:cNvPicPr preferRelativeResize="0"/>
          <p:nvPr/>
        </p:nvPicPr>
        <p:blipFill rotWithShape="1">
          <a:blip r:embed="rId5">
            <a:alphaModFix/>
          </a:blip>
          <a:srcRect b="0" l="0" r="0" t="0"/>
          <a:stretch/>
        </p:blipFill>
        <p:spPr>
          <a:xfrm>
            <a:off x="7497819" y="6093898"/>
            <a:ext cx="1493781" cy="79668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3"/>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75" name="Google Shape;375;p43"/>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376" name="Google Shape;376;p43"/>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377" name="Google Shape;377;p43"/>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pic>
        <p:nvPicPr>
          <p:cNvPr id="378" name="Google Shape;378;p43"/>
          <p:cNvPicPr preferRelativeResize="0"/>
          <p:nvPr/>
        </p:nvPicPr>
        <p:blipFill rotWithShape="1">
          <a:blip r:embed="rId4">
            <a:alphaModFix/>
          </a:blip>
          <a:srcRect b="5194" l="37286" r="0" t="6754"/>
          <a:stretch/>
        </p:blipFill>
        <p:spPr>
          <a:xfrm>
            <a:off x="152400" y="1397726"/>
            <a:ext cx="5734594" cy="4428309"/>
          </a:xfrm>
          <a:prstGeom prst="rect">
            <a:avLst/>
          </a:prstGeom>
          <a:noFill/>
          <a:ln>
            <a:noFill/>
          </a:ln>
        </p:spPr>
      </p:pic>
      <p:sp>
        <p:nvSpPr>
          <p:cNvPr id="379" name="Google Shape;379;p43"/>
          <p:cNvSpPr txBox="1"/>
          <p:nvPr/>
        </p:nvSpPr>
        <p:spPr>
          <a:xfrm>
            <a:off x="6039394" y="2939143"/>
            <a:ext cx="2952206" cy="286232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b="1" lang="en-US" sz="1800">
                <a:solidFill>
                  <a:schemeClr val="dk1"/>
                </a:solidFill>
                <a:latin typeface="Calibri"/>
                <a:ea typeface="Calibri"/>
                <a:cs typeface="Calibri"/>
                <a:sym typeface="Calibri"/>
              </a:rPr>
              <a:t>Given in adjunct with anti-inflammatories, where corticosteroid therapy does not provide adequate control of asthma.</a:t>
            </a:r>
            <a:endParaRPr/>
          </a:p>
          <a:p>
            <a:pPr indent="-285750" lvl="0" marL="285750" marR="0" rtl="0" algn="l">
              <a:spcBef>
                <a:spcPts val="0"/>
              </a:spcBef>
              <a:spcAft>
                <a:spcPts val="0"/>
              </a:spcAft>
              <a:buClr>
                <a:schemeClr val="dk1"/>
              </a:buClr>
              <a:buSzPts val="1800"/>
              <a:buFont typeface="Noto Sans Symbols"/>
              <a:buChar char="✔"/>
            </a:pPr>
            <a:r>
              <a:rPr b="1" lang="en-US" sz="1800">
                <a:solidFill>
                  <a:schemeClr val="dk1"/>
                </a:solidFill>
                <a:latin typeface="Calibri"/>
                <a:ea typeface="Calibri"/>
                <a:cs typeface="Calibri"/>
                <a:sym typeface="Calibri"/>
              </a:rPr>
              <a:t>Indicated for treatment of nocturnal asthma (a marker of poor asthma control).</a:t>
            </a:r>
            <a:endParaRPr/>
          </a:p>
        </p:txBody>
      </p:sp>
      <p:sp>
        <p:nvSpPr>
          <p:cNvPr id="380" name="Google Shape;380;p43"/>
          <p:cNvSpPr txBox="1"/>
          <p:nvPr/>
        </p:nvSpPr>
        <p:spPr>
          <a:xfrm>
            <a:off x="152400" y="696137"/>
            <a:ext cx="9144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Bronchodilators (relievers)    β2-Agonists</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b="1" i="0" sz="2400" u="none" cap="none" strike="noStrike">
              <a:solidFill>
                <a:srgbClr val="000000"/>
              </a:solidFill>
              <a:latin typeface="Calibri"/>
              <a:ea typeface="Calibri"/>
              <a:cs typeface="Calibri"/>
              <a:sym typeface="Calibri"/>
            </a:endParaRPr>
          </a:p>
        </p:txBody>
      </p:sp>
      <p:pic>
        <p:nvPicPr>
          <p:cNvPr id="381" name="Google Shape;381;p43"/>
          <p:cNvPicPr preferRelativeResize="0"/>
          <p:nvPr/>
        </p:nvPicPr>
        <p:blipFill rotWithShape="1">
          <a:blip r:embed="rId5">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p:nvPr/>
        </p:nvSpPr>
        <p:spPr>
          <a:xfrm>
            <a:off x="0" y="6741"/>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0066"/>
              </a:solidFill>
              <a:latin typeface="Calibri"/>
              <a:ea typeface="Calibri"/>
              <a:cs typeface="Calibri"/>
              <a:sym typeface="Calibri"/>
            </a:endParaRPr>
          </a:p>
        </p:txBody>
      </p:sp>
      <p:sp>
        <p:nvSpPr>
          <p:cNvPr id="178" name="Google Shape;178;p26"/>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179" name="Google Shape;179;p26"/>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180" name="Google Shape;180;p26"/>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181" name="Google Shape;181;p26"/>
          <p:cNvSpPr txBox="1"/>
          <p:nvPr/>
        </p:nvSpPr>
        <p:spPr>
          <a:xfrm>
            <a:off x="0" y="778871"/>
            <a:ext cx="8991600" cy="79406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chemeClr val="dk1"/>
                </a:solidFill>
                <a:latin typeface="Calibri"/>
                <a:ea typeface="Calibri"/>
                <a:cs typeface="Calibri"/>
                <a:sym typeface="Calibri"/>
              </a:rPr>
              <a:t>Learning objectives:</a:t>
            </a:r>
            <a:endParaRPr b="1" sz="18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2000"/>
              <a:buFont typeface="Calibri"/>
              <a:buAutoNum type="arabicPeriod"/>
            </a:pPr>
            <a:r>
              <a:rPr b="1" lang="en-US" sz="2000">
                <a:solidFill>
                  <a:schemeClr val="dk1"/>
                </a:solidFill>
                <a:latin typeface="Calibri"/>
                <a:ea typeface="Calibri"/>
                <a:cs typeface="Calibri"/>
                <a:sym typeface="Calibri"/>
              </a:rPr>
              <a:t>Have reviewed relevant previous module material on Respiration and Asthma</a:t>
            </a:r>
            <a:endParaRPr/>
          </a:p>
          <a:p>
            <a:pPr indent="-342900" lvl="0" marL="342900" marR="0" rtl="0" algn="l">
              <a:lnSpc>
                <a:spcPct val="150000"/>
              </a:lnSpc>
              <a:spcBef>
                <a:spcPts val="0"/>
              </a:spcBef>
              <a:spcAft>
                <a:spcPts val="0"/>
              </a:spcAft>
              <a:buClr>
                <a:schemeClr val="dk1"/>
              </a:buClr>
              <a:buSzPts val="2000"/>
              <a:buFont typeface="Calibri"/>
              <a:buAutoNum type="arabicPeriod"/>
            </a:pPr>
            <a:r>
              <a:rPr b="1" lang="en-US" sz="2000">
                <a:solidFill>
                  <a:schemeClr val="dk1"/>
                </a:solidFill>
                <a:latin typeface="Calibri"/>
                <a:ea typeface="Calibri"/>
                <a:cs typeface="Calibri"/>
                <a:sym typeface="Calibri"/>
              </a:rPr>
              <a:t>Understand autonomic innervation pharmacology of bronchial smooth muscle</a:t>
            </a:r>
            <a:endParaRPr/>
          </a:p>
          <a:p>
            <a:pPr indent="-342900" lvl="0" marL="342900" marR="0" rtl="0" algn="l">
              <a:lnSpc>
                <a:spcPct val="150000"/>
              </a:lnSpc>
              <a:spcBef>
                <a:spcPts val="0"/>
              </a:spcBef>
              <a:spcAft>
                <a:spcPts val="0"/>
              </a:spcAft>
              <a:buClr>
                <a:schemeClr val="dk1"/>
              </a:buClr>
              <a:buSzPts val="2000"/>
              <a:buFont typeface="Calibri"/>
              <a:buAutoNum type="arabicPeriod"/>
            </a:pPr>
            <a:r>
              <a:rPr b="1" lang="en-US" sz="2000">
                <a:solidFill>
                  <a:schemeClr val="dk1"/>
                </a:solidFill>
                <a:latin typeface="Calibri"/>
                <a:ea typeface="Calibri"/>
                <a:cs typeface="Calibri"/>
                <a:sym typeface="Calibri"/>
              </a:rPr>
              <a:t>Be able to describe the main features underlying pathophysiology of asthma including that responsible for early and late phase response</a:t>
            </a:r>
            <a:endParaRPr/>
          </a:p>
          <a:p>
            <a:pPr indent="-342900" lvl="0" marL="342900" marR="0" rtl="0" algn="l">
              <a:lnSpc>
                <a:spcPct val="150000"/>
              </a:lnSpc>
              <a:spcBef>
                <a:spcPts val="0"/>
              </a:spcBef>
              <a:spcAft>
                <a:spcPts val="0"/>
              </a:spcAft>
              <a:buClr>
                <a:schemeClr val="dk1"/>
              </a:buClr>
              <a:buSzPts val="2000"/>
              <a:buFont typeface="Calibri"/>
              <a:buAutoNum type="arabicPeriod"/>
            </a:pPr>
            <a:r>
              <a:rPr b="1" lang="en-US" sz="2000">
                <a:solidFill>
                  <a:schemeClr val="dk1"/>
                </a:solidFill>
                <a:latin typeface="Calibri"/>
                <a:ea typeface="Calibri"/>
                <a:cs typeface="Calibri"/>
                <a:sym typeface="Calibri"/>
              </a:rPr>
              <a:t>Know in detail the action of different bronchodilators and when they are used, namely: short and long acting β2-agonists; methylxanthines; muscarinic receptor antagonists</a:t>
            </a:r>
            <a:endParaRPr/>
          </a:p>
          <a:p>
            <a:pPr indent="-342900" lvl="0" marL="342900" marR="0" rtl="0" algn="l">
              <a:lnSpc>
                <a:spcPct val="150000"/>
              </a:lnSpc>
              <a:spcBef>
                <a:spcPts val="0"/>
              </a:spcBef>
              <a:spcAft>
                <a:spcPts val="0"/>
              </a:spcAft>
              <a:buClr>
                <a:schemeClr val="dk1"/>
              </a:buClr>
              <a:buSzPts val="2000"/>
              <a:buFont typeface="Calibri"/>
              <a:buAutoNum type="arabicPeriod"/>
            </a:pPr>
            <a:r>
              <a:rPr b="1" lang="en-US" sz="2000">
                <a:solidFill>
                  <a:schemeClr val="dk1"/>
                </a:solidFill>
                <a:latin typeface="Calibri"/>
                <a:ea typeface="Calibri"/>
                <a:cs typeface="Calibri"/>
                <a:sym typeface="Calibri"/>
              </a:rPr>
              <a:t>Understand the broad mechanism of anti-inflammatory action of the corticosteroids</a:t>
            </a:r>
            <a:endParaRPr/>
          </a:p>
          <a:p>
            <a:pPr indent="-342900" lvl="0" marL="342900" marR="0" rtl="0" algn="l">
              <a:lnSpc>
                <a:spcPct val="150000"/>
              </a:lnSpc>
              <a:spcBef>
                <a:spcPts val="0"/>
              </a:spcBef>
              <a:spcAft>
                <a:spcPts val="0"/>
              </a:spcAft>
              <a:buClr>
                <a:schemeClr val="dk1"/>
              </a:buClr>
              <a:buSzPts val="2000"/>
              <a:buFont typeface="Calibri"/>
              <a:buAutoNum type="arabicPeriod"/>
            </a:pPr>
            <a:r>
              <a:rPr b="1" lang="en-US" sz="2000">
                <a:solidFill>
                  <a:schemeClr val="dk1"/>
                </a:solidFill>
                <a:latin typeface="Calibri"/>
                <a:ea typeface="Calibri"/>
                <a:cs typeface="Calibri"/>
                <a:sym typeface="Calibri"/>
              </a:rPr>
              <a:t>Be able to outline the general steps in management of asthma</a:t>
            </a:r>
            <a:endParaRPr/>
          </a:p>
          <a:p>
            <a:pPr indent="-342900" lvl="0" marL="342900" marR="0" rtl="0" algn="l">
              <a:lnSpc>
                <a:spcPct val="150000"/>
              </a:lnSpc>
              <a:spcBef>
                <a:spcPts val="0"/>
              </a:spcBef>
              <a:spcAft>
                <a:spcPts val="0"/>
              </a:spcAft>
              <a:buClr>
                <a:schemeClr val="dk1"/>
              </a:buClr>
              <a:buSzPts val="2000"/>
              <a:buFont typeface="Calibri"/>
              <a:buAutoNum type="arabicPeriod"/>
            </a:pPr>
            <a:r>
              <a:rPr b="1" lang="en-US" sz="2000">
                <a:solidFill>
                  <a:schemeClr val="dk1"/>
                </a:solidFill>
                <a:latin typeface="Calibri"/>
                <a:ea typeface="Calibri"/>
                <a:cs typeface="Calibri"/>
                <a:sym typeface="Calibri"/>
              </a:rPr>
              <a:t>Describe the steps in management of severe acute asthma</a:t>
            </a:r>
            <a:endParaRPr/>
          </a:p>
          <a:p>
            <a:pPr indent="-342900" lvl="0" marL="342900" marR="0" rtl="0" algn="l">
              <a:lnSpc>
                <a:spcPct val="150000"/>
              </a:lnSpc>
              <a:spcBef>
                <a:spcPts val="0"/>
              </a:spcBef>
              <a:spcAft>
                <a:spcPts val="0"/>
              </a:spcAft>
              <a:buClr>
                <a:schemeClr val="dk1"/>
              </a:buClr>
              <a:buSzPts val="2000"/>
              <a:buFont typeface="Calibri"/>
              <a:buAutoNum type="arabicPeriod"/>
            </a:pPr>
            <a:r>
              <a:rPr b="1" lang="en-US" sz="2000">
                <a:solidFill>
                  <a:schemeClr val="dk1"/>
                </a:solidFill>
                <a:latin typeface="Calibri"/>
                <a:ea typeface="Calibri"/>
                <a:cs typeface="Calibri"/>
                <a:sym typeface="Calibri"/>
              </a:rPr>
              <a:t>Have made brief notes on COPD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82" name="Google Shape;182;p26"/>
          <p:cNvPicPr preferRelativeResize="0"/>
          <p:nvPr/>
        </p:nvPicPr>
        <p:blipFill rotWithShape="1">
          <a:blip r:embed="rId4">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4"/>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87" name="Google Shape;387;p44"/>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388" name="Google Shape;388;p44"/>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389" name="Google Shape;389;p44"/>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390" name="Google Shape;390;p44"/>
          <p:cNvSpPr txBox="1"/>
          <p:nvPr/>
        </p:nvSpPr>
        <p:spPr>
          <a:xfrm>
            <a:off x="0" y="778871"/>
            <a:ext cx="9144000" cy="39087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Bronchodilators (relievers)    β2-Agonists</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b="1" sz="2400" cap="none" strike="noStrike">
              <a:solidFill>
                <a:srgbClr val="000000"/>
              </a:solidFill>
              <a:latin typeface="Arial"/>
              <a:ea typeface="Arial"/>
              <a:cs typeface="Arial"/>
              <a:sym typeface="Arial"/>
            </a:endParaRPr>
          </a:p>
          <a:p>
            <a:pPr indent="0" lvl="0" marL="0" marR="0" rtl="0" algn="l">
              <a:spcBef>
                <a:spcPts val="0"/>
              </a:spcBef>
              <a:spcAft>
                <a:spcPts val="0"/>
              </a:spcAft>
              <a:buNone/>
            </a:pPr>
            <a:r>
              <a:rPr b="1" lang="en-US" sz="2000">
                <a:solidFill>
                  <a:srgbClr val="000000"/>
                </a:solidFill>
                <a:latin typeface="Arial"/>
                <a:ea typeface="Arial"/>
                <a:cs typeface="Arial"/>
                <a:sym typeface="Arial"/>
              </a:rPr>
              <a:t>ADRs/Drug Interactions:</a:t>
            </a:r>
            <a:endParaRPr/>
          </a:p>
          <a:p>
            <a:pPr indent="0" lvl="0" marL="0" marR="0" rtl="0" algn="l">
              <a:spcBef>
                <a:spcPts val="0"/>
              </a:spcBef>
              <a:spcAft>
                <a:spcPts val="0"/>
              </a:spcAft>
              <a:buNone/>
            </a:pPr>
            <a:r>
              <a:t/>
            </a:r>
            <a:endParaRPr b="1" sz="2000">
              <a:solidFill>
                <a:srgbClr val="000000"/>
              </a:solidFill>
              <a:latin typeface="Arial"/>
              <a:ea typeface="Arial"/>
              <a:cs typeface="Arial"/>
              <a:sym typeface="Arial"/>
            </a:endParaRPr>
          </a:p>
          <a:p>
            <a:pPr indent="-457200" lvl="0" marL="457200" marR="0" rtl="0" algn="l">
              <a:spcBef>
                <a:spcPts val="0"/>
              </a:spcBef>
              <a:spcAft>
                <a:spcPts val="0"/>
              </a:spcAft>
              <a:buClr>
                <a:srgbClr val="000000"/>
              </a:buClr>
              <a:buSzPts val="2000"/>
              <a:buFont typeface="Calibri"/>
              <a:buAutoNum type="arabicParenR"/>
            </a:pPr>
            <a:r>
              <a:rPr b="1" lang="en-US" sz="2000">
                <a:solidFill>
                  <a:srgbClr val="000000"/>
                </a:solidFill>
                <a:latin typeface="Arial"/>
                <a:ea typeface="Arial"/>
                <a:cs typeface="Arial"/>
                <a:sym typeface="Arial"/>
              </a:rPr>
              <a:t>skeletal muscle tremor (inhaled high doses).</a:t>
            </a:r>
            <a:endParaRPr/>
          </a:p>
          <a:p>
            <a:pPr indent="-330200" lvl="0" marL="457200" marR="0" rtl="0" algn="l">
              <a:spcBef>
                <a:spcPts val="0"/>
              </a:spcBef>
              <a:spcAft>
                <a:spcPts val="0"/>
              </a:spcAft>
              <a:buClr>
                <a:schemeClr val="dk1"/>
              </a:buClr>
              <a:buSzPts val="2000"/>
              <a:buFont typeface="Calibri"/>
              <a:buNone/>
            </a:pPr>
            <a:r>
              <a:t/>
            </a:r>
            <a:endParaRPr b="1" sz="2000">
              <a:solidFill>
                <a:srgbClr val="000000"/>
              </a:solidFill>
              <a:latin typeface="Arial"/>
              <a:ea typeface="Arial"/>
              <a:cs typeface="Arial"/>
              <a:sym typeface="Arial"/>
            </a:endParaRPr>
          </a:p>
          <a:p>
            <a:pPr indent="-457200" lvl="0" marL="457200" marR="0" rtl="0" algn="l">
              <a:spcBef>
                <a:spcPts val="0"/>
              </a:spcBef>
              <a:spcAft>
                <a:spcPts val="0"/>
              </a:spcAft>
              <a:buClr>
                <a:srgbClr val="000000"/>
              </a:buClr>
              <a:buSzPts val="2000"/>
              <a:buFont typeface="Calibri"/>
              <a:buAutoNum type="arabicParenR"/>
            </a:pPr>
            <a:r>
              <a:rPr b="1" lang="en-US" sz="2000">
                <a:solidFill>
                  <a:srgbClr val="000000"/>
                </a:solidFill>
                <a:latin typeface="Arial"/>
                <a:ea typeface="Arial"/>
                <a:cs typeface="Arial"/>
                <a:sym typeface="Arial"/>
              </a:rPr>
              <a:t>tachycardia and dysrhythmia (despite they are very selective = 200-400 times β1).</a:t>
            </a:r>
            <a:endParaRPr/>
          </a:p>
          <a:p>
            <a:pPr indent="-330200" lvl="0" marL="457200" marR="0" rtl="0" algn="l">
              <a:spcBef>
                <a:spcPts val="0"/>
              </a:spcBef>
              <a:spcAft>
                <a:spcPts val="0"/>
              </a:spcAft>
              <a:buClr>
                <a:schemeClr val="dk1"/>
              </a:buClr>
              <a:buSzPts val="2000"/>
              <a:buFont typeface="Calibri"/>
              <a:buNone/>
            </a:pPr>
            <a:r>
              <a:t/>
            </a:r>
            <a:endParaRPr b="1" sz="2000">
              <a:solidFill>
                <a:srgbClr val="000000"/>
              </a:solidFill>
              <a:latin typeface="Arial"/>
              <a:ea typeface="Arial"/>
              <a:cs typeface="Arial"/>
              <a:sym typeface="Arial"/>
            </a:endParaRPr>
          </a:p>
          <a:p>
            <a:pPr indent="-457200" lvl="0" marL="457200" marR="0" rtl="0" algn="l">
              <a:spcBef>
                <a:spcPts val="0"/>
              </a:spcBef>
              <a:spcAft>
                <a:spcPts val="0"/>
              </a:spcAft>
              <a:buClr>
                <a:srgbClr val="000000"/>
              </a:buClr>
              <a:buSzPts val="2000"/>
              <a:buFont typeface="Calibri"/>
              <a:buAutoNum type="arabicParenR"/>
            </a:pPr>
            <a:r>
              <a:rPr b="1" lang="en-US" sz="2000">
                <a:solidFill>
                  <a:srgbClr val="000000"/>
                </a:solidFill>
                <a:latin typeface="Arial"/>
                <a:ea typeface="Arial"/>
                <a:cs typeface="Arial"/>
                <a:sym typeface="Arial"/>
              </a:rPr>
              <a:t>negative interaction is with β-blockers such as propanolol (binds to both β1 and β2 receptors). This can lead to severe asthma refractive to any treatment with β2-agonists.</a:t>
            </a:r>
            <a:endParaRPr b="1" i="0" sz="2400" u="none" cap="none" strike="noStrike">
              <a:solidFill>
                <a:srgbClr val="000000"/>
              </a:solidFill>
              <a:latin typeface="Calibri"/>
              <a:ea typeface="Calibri"/>
              <a:cs typeface="Calibri"/>
              <a:sym typeface="Calibri"/>
            </a:endParaRPr>
          </a:p>
        </p:txBody>
      </p:sp>
      <p:pic>
        <p:nvPicPr>
          <p:cNvPr id="391" name="Google Shape;391;p44"/>
          <p:cNvPicPr preferRelativeResize="0"/>
          <p:nvPr/>
        </p:nvPicPr>
        <p:blipFill rotWithShape="1">
          <a:blip r:embed="rId4">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5"/>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97" name="Google Shape;397;p45"/>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398" name="Google Shape;398;p45"/>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399" name="Google Shape;399;p45"/>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400" name="Google Shape;400;p45"/>
          <p:cNvSpPr txBox="1"/>
          <p:nvPr/>
        </p:nvSpPr>
        <p:spPr>
          <a:xfrm>
            <a:off x="0" y="778871"/>
            <a:ext cx="9144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cap="none" strike="noStrike">
                <a:solidFill>
                  <a:srgbClr val="000000"/>
                </a:solidFill>
                <a:latin typeface="Arial"/>
                <a:ea typeface="Arial"/>
                <a:cs typeface="Arial"/>
                <a:sym typeface="Arial"/>
              </a:rPr>
              <a:t>Bronchodilators (relievers) </a:t>
            </a:r>
            <a:r>
              <a:rPr b="1" i="1" lang="en-US" sz="2400" u="sng">
                <a:solidFill>
                  <a:srgbClr val="000000"/>
                </a:solidFill>
                <a:latin typeface="Arial"/>
                <a:ea typeface="Arial"/>
                <a:cs typeface="Arial"/>
                <a:sym typeface="Arial"/>
              </a:rPr>
              <a:t>Methylxanthines </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b="1" i="0" sz="2400" u="none" cap="none" strike="noStrike">
              <a:solidFill>
                <a:srgbClr val="000000"/>
              </a:solidFill>
              <a:latin typeface="Arial"/>
              <a:ea typeface="Arial"/>
              <a:cs typeface="Arial"/>
              <a:sym typeface="Arial"/>
            </a:endParaRPr>
          </a:p>
        </p:txBody>
      </p:sp>
      <p:pic>
        <p:nvPicPr>
          <p:cNvPr id="401" name="Google Shape;401;p45"/>
          <p:cNvPicPr preferRelativeResize="0"/>
          <p:nvPr/>
        </p:nvPicPr>
        <p:blipFill rotWithShape="1">
          <a:blip r:embed="rId4">
            <a:alphaModFix/>
          </a:blip>
          <a:srcRect b="0" l="0" r="0" t="0"/>
          <a:stretch/>
        </p:blipFill>
        <p:spPr>
          <a:xfrm>
            <a:off x="0" y="1684464"/>
            <a:ext cx="6858000" cy="5143500"/>
          </a:xfrm>
          <a:prstGeom prst="rect">
            <a:avLst/>
          </a:prstGeom>
          <a:noFill/>
          <a:ln>
            <a:noFill/>
          </a:ln>
        </p:spPr>
      </p:pic>
      <p:pic>
        <p:nvPicPr>
          <p:cNvPr id="402" name="Google Shape;402;p45"/>
          <p:cNvPicPr preferRelativeResize="0"/>
          <p:nvPr/>
        </p:nvPicPr>
        <p:blipFill rotWithShape="1">
          <a:blip r:embed="rId5">
            <a:alphaModFix/>
          </a:blip>
          <a:srcRect b="0" l="19320" r="20598" t="0"/>
          <a:stretch/>
        </p:blipFill>
        <p:spPr>
          <a:xfrm>
            <a:off x="7550330" y="1194369"/>
            <a:ext cx="1593669" cy="2652507"/>
          </a:xfrm>
          <a:prstGeom prst="rect">
            <a:avLst/>
          </a:prstGeom>
          <a:noFill/>
          <a:ln>
            <a:noFill/>
          </a:ln>
        </p:spPr>
      </p:pic>
      <p:pic>
        <p:nvPicPr>
          <p:cNvPr id="403" name="Google Shape;403;p45"/>
          <p:cNvPicPr preferRelativeResize="0"/>
          <p:nvPr/>
        </p:nvPicPr>
        <p:blipFill rotWithShape="1">
          <a:blip r:embed="rId6">
            <a:alphaModFix/>
          </a:blip>
          <a:srcRect b="11735" l="26597" r="24490" t="0"/>
          <a:stretch/>
        </p:blipFill>
        <p:spPr>
          <a:xfrm>
            <a:off x="7550331" y="3952148"/>
            <a:ext cx="1593669" cy="2875816"/>
          </a:xfrm>
          <a:prstGeom prst="rect">
            <a:avLst/>
          </a:prstGeom>
          <a:noFill/>
          <a:ln>
            <a:noFill/>
          </a:ln>
        </p:spPr>
      </p:pic>
      <p:pic>
        <p:nvPicPr>
          <p:cNvPr id="404" name="Google Shape;404;p45"/>
          <p:cNvPicPr preferRelativeResize="0"/>
          <p:nvPr/>
        </p:nvPicPr>
        <p:blipFill rotWithShape="1">
          <a:blip r:embed="rId7">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6"/>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0" name="Google Shape;410;p46"/>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411" name="Google Shape;411;p46"/>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412" name="Google Shape;412;p46"/>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413" name="Google Shape;413;p46"/>
          <p:cNvSpPr txBox="1"/>
          <p:nvPr/>
        </p:nvSpPr>
        <p:spPr>
          <a:xfrm>
            <a:off x="0" y="778871"/>
            <a:ext cx="9144000"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Bronchodilators (relievers) Methylxanthines </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0" lvl="0" marL="0" marR="0" rtl="0" algn="l">
              <a:spcBef>
                <a:spcPts val="0"/>
              </a:spcBef>
              <a:spcAft>
                <a:spcPts val="0"/>
              </a:spcAft>
              <a:buNone/>
            </a:pPr>
            <a:r>
              <a:rPr b="1" lang="en-US" sz="2400">
                <a:solidFill>
                  <a:srgbClr val="000000"/>
                </a:solidFill>
                <a:latin typeface="Arial"/>
                <a:ea typeface="Arial"/>
                <a:cs typeface="Arial"/>
                <a:sym typeface="Arial"/>
              </a:rPr>
              <a:t>ADRs:</a:t>
            </a:r>
            <a:endParaRPr/>
          </a:p>
          <a:p>
            <a:pPr indent="0" lvl="0" marL="0" marR="0" rtl="0" algn="l">
              <a:spcBef>
                <a:spcPts val="0"/>
              </a:spcBef>
              <a:spcAft>
                <a:spcPts val="0"/>
              </a:spcAft>
              <a:buNone/>
            </a:pPr>
            <a:r>
              <a:t/>
            </a:r>
            <a:endParaRPr b="1" i="1" sz="2400" u="sng">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2400"/>
              <a:buFont typeface="Noto Sans Symbols"/>
              <a:buChar char="⮚"/>
            </a:pPr>
            <a:r>
              <a:rPr b="1" lang="en-US" sz="2400">
                <a:solidFill>
                  <a:srgbClr val="000000"/>
                </a:solidFill>
                <a:latin typeface="Arial"/>
                <a:ea typeface="Arial"/>
                <a:cs typeface="Arial"/>
                <a:sym typeface="Arial"/>
              </a:rPr>
              <a:t>mediated via adenosine receptor antagonism</a:t>
            </a:r>
            <a:endParaRPr/>
          </a:p>
          <a:p>
            <a:pPr indent="-342900" lvl="0" marL="342900" marR="0" rtl="0" algn="l">
              <a:spcBef>
                <a:spcPts val="0"/>
              </a:spcBef>
              <a:spcAft>
                <a:spcPts val="0"/>
              </a:spcAft>
              <a:buClr>
                <a:srgbClr val="000000"/>
              </a:buClr>
              <a:buSzPts val="2400"/>
              <a:buFont typeface="Noto Sans Symbols"/>
              <a:buChar char="⮚"/>
            </a:pPr>
            <a:r>
              <a:rPr b="1" lang="en-US" sz="2400">
                <a:solidFill>
                  <a:srgbClr val="000000"/>
                </a:solidFill>
                <a:latin typeface="Arial"/>
                <a:ea typeface="Arial"/>
                <a:cs typeface="Arial"/>
                <a:sym typeface="Arial"/>
              </a:rPr>
              <a:t>narrow therapeutic window (plasma levels ~ 30-100 uM)</a:t>
            </a:r>
            <a:endParaRPr/>
          </a:p>
          <a:p>
            <a:pPr indent="-190500" lvl="0" marL="342900" marR="0" rtl="0" algn="l">
              <a:spcBef>
                <a:spcPts val="0"/>
              </a:spcBef>
              <a:spcAft>
                <a:spcPts val="0"/>
              </a:spcAft>
              <a:buClr>
                <a:schemeClr val="dk1"/>
              </a:buClr>
              <a:buSzPts val="2400"/>
              <a:buFont typeface="Noto Sans Symbols"/>
              <a:buNone/>
            </a:pPr>
            <a:r>
              <a:t/>
            </a:r>
            <a:endParaRPr b="1" sz="2400">
              <a:solidFill>
                <a:srgbClr val="000000"/>
              </a:solidFill>
              <a:latin typeface="Arial"/>
              <a:ea typeface="Arial"/>
              <a:cs typeface="Arial"/>
              <a:sym typeface="Arial"/>
            </a:endParaRPr>
          </a:p>
          <a:p>
            <a:pPr indent="-190500" lvl="0" marL="342900" marR="0" rtl="0" algn="l">
              <a:spcBef>
                <a:spcPts val="0"/>
              </a:spcBef>
              <a:spcAft>
                <a:spcPts val="0"/>
              </a:spcAft>
              <a:buClr>
                <a:schemeClr val="dk1"/>
              </a:buClr>
              <a:buSzPts val="2400"/>
              <a:buFont typeface="Noto Sans Symbols"/>
              <a:buNone/>
            </a:pPr>
            <a:r>
              <a:t/>
            </a:r>
            <a:endParaRPr b="1" sz="2400">
              <a:solidFill>
                <a:srgbClr val="000000"/>
              </a:solidFill>
              <a:latin typeface="Arial"/>
              <a:ea typeface="Arial"/>
              <a:cs typeface="Arial"/>
              <a:sym typeface="Arial"/>
            </a:endParaRPr>
          </a:p>
          <a:p>
            <a:pPr indent="-457200" lvl="0" marL="457200" marR="0" rtl="0" algn="l">
              <a:spcBef>
                <a:spcPts val="0"/>
              </a:spcBef>
              <a:spcAft>
                <a:spcPts val="0"/>
              </a:spcAft>
              <a:buClr>
                <a:srgbClr val="000000"/>
              </a:buClr>
              <a:buSzPts val="2400"/>
              <a:buFont typeface="Calibri"/>
              <a:buAutoNum type="arabicParenR"/>
            </a:pPr>
            <a:r>
              <a:rPr b="1" lang="en-US" sz="2400">
                <a:solidFill>
                  <a:srgbClr val="000000"/>
                </a:solidFill>
                <a:latin typeface="Arial"/>
                <a:ea typeface="Arial"/>
                <a:cs typeface="Arial"/>
                <a:sym typeface="Arial"/>
              </a:rPr>
              <a:t>psychomotor agitation</a:t>
            </a:r>
            <a:endParaRPr/>
          </a:p>
          <a:p>
            <a:pPr indent="-457200" lvl="0" marL="457200" marR="0" rtl="0" algn="l">
              <a:spcBef>
                <a:spcPts val="0"/>
              </a:spcBef>
              <a:spcAft>
                <a:spcPts val="0"/>
              </a:spcAft>
              <a:buClr>
                <a:srgbClr val="000000"/>
              </a:buClr>
              <a:buSzPts val="2400"/>
              <a:buFont typeface="Calibri"/>
              <a:buAutoNum type="arabicParenR"/>
            </a:pPr>
            <a:r>
              <a:rPr b="1" lang="en-US" sz="2400">
                <a:solidFill>
                  <a:srgbClr val="000000"/>
                </a:solidFill>
                <a:latin typeface="Arial"/>
                <a:ea typeface="Arial"/>
                <a:cs typeface="Arial"/>
                <a:sym typeface="Arial"/>
              </a:rPr>
              <a:t>tachycardia</a:t>
            </a:r>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a:p>
            <a:pPr indent="0" lvl="0" marL="0" marR="0" rtl="0" algn="l">
              <a:spcBef>
                <a:spcPts val="0"/>
              </a:spcBef>
              <a:spcAft>
                <a:spcPts val="0"/>
              </a:spcAft>
              <a:buNone/>
            </a:pPr>
            <a:r>
              <a:rPr b="1" lang="en-US" sz="2400">
                <a:solidFill>
                  <a:srgbClr val="000000"/>
                </a:solidFill>
                <a:latin typeface="Arial"/>
                <a:ea typeface="Arial"/>
                <a:cs typeface="Arial"/>
                <a:sym typeface="Arial"/>
              </a:rPr>
              <a:t>** Theophylline is used in COPD and status asthmaticus.</a:t>
            </a:r>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Arial"/>
              <a:ea typeface="Arial"/>
              <a:cs typeface="Arial"/>
              <a:sym typeface="Arial"/>
            </a:endParaRPr>
          </a:p>
        </p:txBody>
      </p:sp>
      <p:pic>
        <p:nvPicPr>
          <p:cNvPr id="414" name="Google Shape;414;p46"/>
          <p:cNvPicPr preferRelativeResize="0"/>
          <p:nvPr/>
        </p:nvPicPr>
        <p:blipFill rotWithShape="1">
          <a:blip r:embed="rId4">
            <a:alphaModFix/>
          </a:blip>
          <a:srcRect b="0" l="0" r="0" t="0"/>
          <a:stretch/>
        </p:blipFill>
        <p:spPr>
          <a:xfrm>
            <a:off x="7497819" y="5983831"/>
            <a:ext cx="1493781" cy="79668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7"/>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0" name="Google Shape;420;p47"/>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421" name="Google Shape;421;p47"/>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422" name="Google Shape;422;p47"/>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423" name="Google Shape;423;p47"/>
          <p:cNvSpPr txBox="1"/>
          <p:nvPr/>
        </p:nvSpPr>
        <p:spPr>
          <a:xfrm>
            <a:off x="0" y="778871"/>
            <a:ext cx="91440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cap="none" strike="noStrike">
                <a:solidFill>
                  <a:srgbClr val="000000"/>
                </a:solidFill>
                <a:latin typeface="Arial"/>
                <a:ea typeface="Arial"/>
                <a:cs typeface="Arial"/>
                <a:sym typeface="Arial"/>
              </a:rPr>
              <a:t>Bronchodilators (relievers</a:t>
            </a:r>
            <a:r>
              <a:rPr b="1" i="1" lang="en-US" sz="2400" u="sng">
                <a:solidFill>
                  <a:srgbClr val="000000"/>
                </a:solidFill>
                <a:latin typeface="Arial"/>
                <a:ea typeface="Arial"/>
                <a:cs typeface="Arial"/>
                <a:sym typeface="Arial"/>
              </a:rPr>
              <a:t>) Anticholinergics: Muscarinic Receptor Antagonists </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Arial"/>
              <a:ea typeface="Arial"/>
              <a:cs typeface="Arial"/>
              <a:sym typeface="Arial"/>
            </a:endParaRPr>
          </a:p>
        </p:txBody>
      </p:sp>
      <p:pic>
        <p:nvPicPr>
          <p:cNvPr id="424" name="Google Shape;424;p47"/>
          <p:cNvPicPr preferRelativeResize="0"/>
          <p:nvPr/>
        </p:nvPicPr>
        <p:blipFill rotWithShape="1">
          <a:blip r:embed="rId4">
            <a:alphaModFix/>
          </a:blip>
          <a:srcRect b="0" l="7200" r="7771" t="0"/>
          <a:stretch/>
        </p:blipFill>
        <p:spPr>
          <a:xfrm>
            <a:off x="4284617" y="2867025"/>
            <a:ext cx="4859383" cy="3990975"/>
          </a:xfrm>
          <a:prstGeom prst="rect">
            <a:avLst/>
          </a:prstGeom>
          <a:noFill/>
          <a:ln>
            <a:noFill/>
          </a:ln>
        </p:spPr>
      </p:pic>
      <p:pic>
        <p:nvPicPr>
          <p:cNvPr id="425" name="Google Shape;425;p47"/>
          <p:cNvPicPr preferRelativeResize="0"/>
          <p:nvPr/>
        </p:nvPicPr>
        <p:blipFill rotWithShape="1">
          <a:blip r:embed="rId5">
            <a:alphaModFix/>
          </a:blip>
          <a:srcRect b="0" l="0" r="0" t="0"/>
          <a:stretch/>
        </p:blipFill>
        <p:spPr>
          <a:xfrm>
            <a:off x="313509" y="2988399"/>
            <a:ext cx="3725091" cy="3600921"/>
          </a:xfrm>
          <a:prstGeom prst="rect">
            <a:avLst/>
          </a:prstGeom>
          <a:noFill/>
          <a:ln>
            <a:noFill/>
          </a:ln>
        </p:spPr>
      </p:pic>
      <p:pic>
        <p:nvPicPr>
          <p:cNvPr id="426" name="Google Shape;426;p47"/>
          <p:cNvPicPr preferRelativeResize="0"/>
          <p:nvPr/>
        </p:nvPicPr>
        <p:blipFill rotWithShape="1">
          <a:blip r:embed="rId6">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8"/>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2" name="Google Shape;432;p48"/>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433" name="Google Shape;433;p48"/>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434" name="Google Shape;434;p48"/>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435" name="Google Shape;435;p48"/>
          <p:cNvSpPr txBox="1"/>
          <p:nvPr/>
        </p:nvSpPr>
        <p:spPr>
          <a:xfrm>
            <a:off x="0" y="778871"/>
            <a:ext cx="914400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Bronchodilators (relievers) Anticholinergics: Muscarinic Receptor Antagonists </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Arial"/>
              <a:ea typeface="Arial"/>
              <a:cs typeface="Arial"/>
              <a:sym typeface="Arial"/>
            </a:endParaRPr>
          </a:p>
        </p:txBody>
      </p:sp>
      <p:pic>
        <p:nvPicPr>
          <p:cNvPr id="436" name="Google Shape;436;p48"/>
          <p:cNvPicPr preferRelativeResize="0"/>
          <p:nvPr/>
        </p:nvPicPr>
        <p:blipFill rotWithShape="1">
          <a:blip r:embed="rId4">
            <a:alphaModFix/>
          </a:blip>
          <a:srcRect b="0" l="0" r="38615" t="0"/>
          <a:stretch/>
        </p:blipFill>
        <p:spPr>
          <a:xfrm>
            <a:off x="2126646" y="1645920"/>
            <a:ext cx="5133257" cy="5227764"/>
          </a:xfrm>
          <a:prstGeom prst="rect">
            <a:avLst/>
          </a:prstGeom>
          <a:noFill/>
          <a:ln>
            <a:noFill/>
          </a:ln>
        </p:spPr>
      </p:pic>
      <p:pic>
        <p:nvPicPr>
          <p:cNvPr id="437" name="Google Shape;437;p48"/>
          <p:cNvPicPr preferRelativeResize="0"/>
          <p:nvPr/>
        </p:nvPicPr>
        <p:blipFill rotWithShape="1">
          <a:blip r:embed="rId5">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9"/>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3" name="Google Shape;443;p49"/>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444" name="Google Shape;444;p49"/>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445" name="Google Shape;445;p49"/>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446" name="Google Shape;446;p49"/>
          <p:cNvSpPr txBox="1"/>
          <p:nvPr/>
        </p:nvSpPr>
        <p:spPr>
          <a:xfrm>
            <a:off x="0" y="778871"/>
            <a:ext cx="9144000"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Bronchodilators (relievers) Anticholinergics: Muscarinic Receptor Antagonists </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LO4</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342900" lvl="0" marL="342900" marR="0" rtl="0" algn="l">
              <a:spcBef>
                <a:spcPts val="0"/>
              </a:spcBef>
              <a:spcAft>
                <a:spcPts val="0"/>
              </a:spcAft>
              <a:buClr>
                <a:srgbClr val="000000"/>
              </a:buClr>
              <a:buSzPts val="2000"/>
              <a:buFont typeface="Courier New"/>
              <a:buChar char="o"/>
            </a:pPr>
            <a:r>
              <a:rPr b="1" lang="en-US" sz="2000">
                <a:solidFill>
                  <a:srgbClr val="000000"/>
                </a:solidFill>
                <a:latin typeface="Arial"/>
                <a:ea typeface="Arial"/>
                <a:cs typeface="Arial"/>
                <a:sym typeface="Arial"/>
              </a:rPr>
              <a:t>Not in first line use for asthma</a:t>
            </a:r>
            <a:endParaRPr/>
          </a:p>
          <a:p>
            <a:pPr indent="-215900" lvl="0" marL="342900" marR="0" rtl="0" algn="l">
              <a:spcBef>
                <a:spcPts val="0"/>
              </a:spcBef>
              <a:spcAft>
                <a:spcPts val="0"/>
              </a:spcAft>
              <a:buClr>
                <a:schemeClr val="dk1"/>
              </a:buClr>
              <a:buSzPts val="2000"/>
              <a:buFont typeface="Courier New"/>
              <a:buNone/>
            </a:pPr>
            <a:r>
              <a:t/>
            </a:r>
            <a:endParaRPr b="1" sz="2000">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2000"/>
              <a:buFont typeface="Courier New"/>
              <a:buChar char="o"/>
            </a:pPr>
            <a:r>
              <a:rPr b="1" lang="en-US" sz="2000">
                <a:solidFill>
                  <a:srgbClr val="000000"/>
                </a:solidFill>
                <a:latin typeface="Arial"/>
                <a:ea typeface="Arial"/>
                <a:cs typeface="Arial"/>
                <a:sym typeface="Arial"/>
              </a:rPr>
              <a:t>Augment the action of β2- agonists</a:t>
            </a:r>
            <a:endParaRPr/>
          </a:p>
          <a:p>
            <a:pPr indent="-215900" lvl="0" marL="342900" marR="0" rtl="0" algn="l">
              <a:spcBef>
                <a:spcPts val="0"/>
              </a:spcBef>
              <a:spcAft>
                <a:spcPts val="0"/>
              </a:spcAft>
              <a:buClr>
                <a:schemeClr val="dk1"/>
              </a:buClr>
              <a:buSzPts val="2000"/>
              <a:buFont typeface="Courier New"/>
              <a:buNone/>
            </a:pPr>
            <a:r>
              <a:t/>
            </a:r>
            <a:endParaRPr b="1" sz="2000">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2000"/>
              <a:buFont typeface="Courier New"/>
              <a:buChar char="o"/>
            </a:pPr>
            <a:r>
              <a:rPr b="1" lang="en-US" sz="2000">
                <a:solidFill>
                  <a:srgbClr val="000000"/>
                </a:solidFill>
                <a:latin typeface="Arial"/>
                <a:ea typeface="Arial"/>
                <a:cs typeface="Arial"/>
                <a:sym typeface="Arial"/>
              </a:rPr>
              <a:t>Indicated in those unresponsive to β2-agonists during acute exacerbations</a:t>
            </a:r>
            <a:endParaRPr/>
          </a:p>
          <a:p>
            <a:pPr indent="-215900" lvl="0" marL="342900" marR="0" rtl="0" algn="l">
              <a:spcBef>
                <a:spcPts val="0"/>
              </a:spcBef>
              <a:spcAft>
                <a:spcPts val="0"/>
              </a:spcAft>
              <a:buClr>
                <a:schemeClr val="dk1"/>
              </a:buClr>
              <a:buSzPts val="2000"/>
              <a:buFont typeface="Courier New"/>
              <a:buNone/>
            </a:pPr>
            <a:r>
              <a:t/>
            </a:r>
            <a:endParaRPr b="1" sz="2000">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2000"/>
              <a:buFont typeface="Courier New"/>
              <a:buChar char="o"/>
            </a:pPr>
            <a:r>
              <a:rPr b="1" lang="en-US" sz="2000">
                <a:solidFill>
                  <a:srgbClr val="000000"/>
                </a:solidFill>
                <a:latin typeface="Arial"/>
                <a:ea typeface="Arial"/>
                <a:cs typeface="Arial"/>
                <a:sym typeface="Arial"/>
              </a:rPr>
              <a:t>In patients where β2-agonist use is contra-indicated</a:t>
            </a:r>
            <a:endParaRPr/>
          </a:p>
          <a:p>
            <a:pPr indent="-215900" lvl="0" marL="342900" marR="0" rtl="0" algn="l">
              <a:spcBef>
                <a:spcPts val="0"/>
              </a:spcBef>
              <a:spcAft>
                <a:spcPts val="0"/>
              </a:spcAft>
              <a:buClr>
                <a:schemeClr val="dk1"/>
              </a:buClr>
              <a:buSzPts val="2000"/>
              <a:buFont typeface="Courier New"/>
              <a:buNone/>
            </a:pPr>
            <a:r>
              <a:t/>
            </a:r>
            <a:endParaRPr b="1" sz="2000">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2000"/>
              <a:buFont typeface="Courier New"/>
              <a:buChar char="o"/>
            </a:pPr>
            <a:r>
              <a:rPr b="1" lang="en-US" sz="2000">
                <a:solidFill>
                  <a:srgbClr val="000000"/>
                </a:solidFill>
                <a:latin typeface="Arial"/>
                <a:ea typeface="Arial"/>
                <a:cs typeface="Arial"/>
                <a:sym typeface="Arial"/>
              </a:rPr>
              <a:t>In treating COPD</a:t>
            </a:r>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Arial"/>
              <a:ea typeface="Arial"/>
              <a:cs typeface="Arial"/>
              <a:sym typeface="Arial"/>
            </a:endParaRPr>
          </a:p>
        </p:txBody>
      </p:sp>
      <p:pic>
        <p:nvPicPr>
          <p:cNvPr id="447" name="Google Shape;447;p49"/>
          <p:cNvPicPr preferRelativeResize="0"/>
          <p:nvPr/>
        </p:nvPicPr>
        <p:blipFill rotWithShape="1">
          <a:blip r:embed="rId4">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0"/>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3" name="Google Shape;453;p50"/>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454" name="Google Shape;454;p50"/>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455" name="Google Shape;455;p50"/>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pic>
        <p:nvPicPr>
          <p:cNvPr id="456" name="Google Shape;456;p50"/>
          <p:cNvPicPr preferRelativeResize="0"/>
          <p:nvPr/>
        </p:nvPicPr>
        <p:blipFill rotWithShape="1">
          <a:blip r:embed="rId4">
            <a:alphaModFix/>
          </a:blip>
          <a:srcRect b="0" l="15607" r="12393" t="17143"/>
          <a:stretch/>
        </p:blipFill>
        <p:spPr>
          <a:xfrm>
            <a:off x="0" y="789038"/>
            <a:ext cx="9144000" cy="5919108"/>
          </a:xfrm>
          <a:prstGeom prst="rect">
            <a:avLst/>
          </a:prstGeom>
          <a:noFill/>
          <a:ln>
            <a:noFill/>
          </a:ln>
        </p:spPr>
      </p:pic>
      <p:pic>
        <p:nvPicPr>
          <p:cNvPr id="457" name="Google Shape;457;p50"/>
          <p:cNvPicPr preferRelativeResize="0"/>
          <p:nvPr/>
        </p:nvPicPr>
        <p:blipFill rotWithShape="1">
          <a:blip r:embed="rId5">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1"/>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3" name="Google Shape;463;p51"/>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464" name="Google Shape;464;p51"/>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465" name="Google Shape;465;p51"/>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466" name="Google Shape;466;p51"/>
          <p:cNvSpPr txBox="1"/>
          <p:nvPr/>
        </p:nvSpPr>
        <p:spPr>
          <a:xfrm>
            <a:off x="0" y="778871"/>
            <a:ext cx="9144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Anti-inflammatories – Corticosteroids</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LO5</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Arial"/>
              <a:ea typeface="Arial"/>
              <a:cs typeface="Arial"/>
              <a:sym typeface="Arial"/>
            </a:endParaRPr>
          </a:p>
        </p:txBody>
      </p:sp>
      <p:pic>
        <p:nvPicPr>
          <p:cNvPr id="467" name="Google Shape;467;p51"/>
          <p:cNvPicPr preferRelativeResize="0"/>
          <p:nvPr/>
        </p:nvPicPr>
        <p:blipFill rotWithShape="1">
          <a:blip r:embed="rId4">
            <a:alphaModFix/>
          </a:blip>
          <a:srcRect b="12233" l="31062" r="33262" t="10493"/>
          <a:stretch/>
        </p:blipFill>
        <p:spPr>
          <a:xfrm>
            <a:off x="509452" y="1593669"/>
            <a:ext cx="1384664" cy="1998618"/>
          </a:xfrm>
          <a:prstGeom prst="rect">
            <a:avLst/>
          </a:prstGeom>
          <a:noFill/>
          <a:ln>
            <a:noFill/>
          </a:ln>
        </p:spPr>
      </p:pic>
      <p:pic>
        <p:nvPicPr>
          <p:cNvPr id="468" name="Google Shape;468;p51"/>
          <p:cNvPicPr preferRelativeResize="0"/>
          <p:nvPr/>
        </p:nvPicPr>
        <p:blipFill rotWithShape="1">
          <a:blip r:embed="rId5">
            <a:alphaModFix/>
          </a:blip>
          <a:srcRect b="0" l="0" r="0" t="0"/>
          <a:stretch/>
        </p:blipFill>
        <p:spPr>
          <a:xfrm>
            <a:off x="1894116" y="3198224"/>
            <a:ext cx="3659776" cy="3659776"/>
          </a:xfrm>
          <a:prstGeom prst="rect">
            <a:avLst/>
          </a:prstGeom>
          <a:noFill/>
          <a:ln>
            <a:noFill/>
          </a:ln>
        </p:spPr>
      </p:pic>
      <p:pic>
        <p:nvPicPr>
          <p:cNvPr id="469" name="Google Shape;469;p51"/>
          <p:cNvPicPr preferRelativeResize="0"/>
          <p:nvPr/>
        </p:nvPicPr>
        <p:blipFill rotWithShape="1">
          <a:blip r:embed="rId6">
            <a:alphaModFix/>
          </a:blip>
          <a:srcRect b="0" l="0" r="0" t="0"/>
          <a:stretch/>
        </p:blipFill>
        <p:spPr>
          <a:xfrm>
            <a:off x="5402394" y="1379035"/>
            <a:ext cx="3741605" cy="3741605"/>
          </a:xfrm>
          <a:prstGeom prst="rect">
            <a:avLst/>
          </a:prstGeom>
          <a:noFill/>
          <a:ln>
            <a:noFill/>
          </a:ln>
        </p:spPr>
      </p:pic>
      <p:pic>
        <p:nvPicPr>
          <p:cNvPr id="470" name="Google Shape;470;p51"/>
          <p:cNvPicPr preferRelativeResize="0"/>
          <p:nvPr/>
        </p:nvPicPr>
        <p:blipFill rotWithShape="1">
          <a:blip r:embed="rId7">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2"/>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6" name="Google Shape;476;p52"/>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477" name="Google Shape;477;p52"/>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478" name="Google Shape;478;p52"/>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479" name="Google Shape;479;p52"/>
          <p:cNvSpPr txBox="1"/>
          <p:nvPr/>
        </p:nvSpPr>
        <p:spPr>
          <a:xfrm>
            <a:off x="0" y="778871"/>
            <a:ext cx="91440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Anti-inflammatories – Corticosteroids</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LO5</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Arial"/>
              <a:ea typeface="Arial"/>
              <a:cs typeface="Arial"/>
              <a:sym typeface="Arial"/>
            </a:endParaRPr>
          </a:p>
        </p:txBody>
      </p:sp>
      <p:pic>
        <p:nvPicPr>
          <p:cNvPr id="480" name="Google Shape;480;p52"/>
          <p:cNvPicPr preferRelativeResize="0"/>
          <p:nvPr/>
        </p:nvPicPr>
        <p:blipFill rotWithShape="1">
          <a:blip r:embed="rId4">
            <a:alphaModFix/>
          </a:blip>
          <a:srcRect b="0" l="0" r="0" t="0"/>
          <a:stretch/>
        </p:blipFill>
        <p:spPr>
          <a:xfrm>
            <a:off x="252549" y="1221769"/>
            <a:ext cx="8739051" cy="5505603"/>
          </a:xfrm>
          <a:prstGeom prst="rect">
            <a:avLst/>
          </a:prstGeom>
          <a:noFill/>
          <a:ln>
            <a:noFill/>
          </a:ln>
        </p:spPr>
      </p:pic>
      <p:pic>
        <p:nvPicPr>
          <p:cNvPr id="481" name="Google Shape;481;p52"/>
          <p:cNvPicPr preferRelativeResize="0"/>
          <p:nvPr/>
        </p:nvPicPr>
        <p:blipFill rotWithShape="1">
          <a:blip r:embed="rId5">
            <a:alphaModFix/>
          </a:blip>
          <a:srcRect b="0" l="0" r="0" t="0"/>
          <a:stretch/>
        </p:blipFill>
        <p:spPr>
          <a:xfrm>
            <a:off x="7650219" y="6192032"/>
            <a:ext cx="1493781" cy="6659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3"/>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7" name="Google Shape;487;p53"/>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488" name="Google Shape;488;p53"/>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489" name="Google Shape;489;p53"/>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490" name="Google Shape;490;p53"/>
          <p:cNvSpPr txBox="1"/>
          <p:nvPr/>
        </p:nvSpPr>
        <p:spPr>
          <a:xfrm>
            <a:off x="0" y="778871"/>
            <a:ext cx="91440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Anti-inflammatories – Corticosteroids</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LO5</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Arial"/>
              <a:ea typeface="Arial"/>
              <a:cs typeface="Arial"/>
              <a:sym typeface="Arial"/>
            </a:endParaRPr>
          </a:p>
        </p:txBody>
      </p:sp>
      <p:pic>
        <p:nvPicPr>
          <p:cNvPr id="491" name="Google Shape;491;p53"/>
          <p:cNvPicPr preferRelativeResize="0"/>
          <p:nvPr/>
        </p:nvPicPr>
        <p:blipFill rotWithShape="1">
          <a:blip r:embed="rId4">
            <a:alphaModFix/>
          </a:blip>
          <a:srcRect b="0" l="0" r="0" t="0"/>
          <a:stretch/>
        </p:blipFill>
        <p:spPr>
          <a:xfrm>
            <a:off x="152400" y="1379035"/>
            <a:ext cx="8644877" cy="5419814"/>
          </a:xfrm>
          <a:prstGeom prst="rect">
            <a:avLst/>
          </a:prstGeom>
          <a:noFill/>
          <a:ln>
            <a:noFill/>
          </a:ln>
        </p:spPr>
      </p:pic>
      <p:pic>
        <p:nvPicPr>
          <p:cNvPr id="492" name="Google Shape;492;p53"/>
          <p:cNvPicPr preferRelativeResize="0"/>
          <p:nvPr/>
        </p:nvPicPr>
        <p:blipFill rotWithShape="1">
          <a:blip r:embed="rId5">
            <a:alphaModFix/>
          </a:blip>
          <a:srcRect b="0" l="0" r="0" t="0"/>
          <a:stretch/>
        </p:blipFill>
        <p:spPr>
          <a:xfrm>
            <a:off x="7452360" y="5972537"/>
            <a:ext cx="1493781" cy="8263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7"/>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27"/>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189" name="Google Shape;189;p27"/>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1400"/>
              <a:buFont typeface="Calibri"/>
              <a:buNone/>
            </a:pPr>
            <a:r>
              <a:rPr lang="en-US" sz="1400" cap="none">
                <a:solidFill>
                  <a:srgbClr val="002060"/>
                </a:solidFill>
                <a:latin typeface="Overlock"/>
                <a:ea typeface="Overlock"/>
                <a:cs typeface="Overlock"/>
                <a:sym typeface="Overlock"/>
              </a:rPr>
              <a:t>UNIVERSITY OF BASRAH                AL-ZAHRAA MEDICAL COLLEGE</a:t>
            </a:r>
            <a:endParaRPr/>
          </a:p>
        </p:txBody>
      </p:sp>
      <p:pic>
        <p:nvPicPr>
          <p:cNvPr id="190" name="Google Shape;190;p27"/>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191" name="Google Shape;191;p27"/>
          <p:cNvSpPr txBox="1"/>
          <p:nvPr/>
        </p:nvSpPr>
        <p:spPr>
          <a:xfrm>
            <a:off x="0" y="778871"/>
            <a:ext cx="8882743" cy="72019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Asthma and COPD </a:t>
            </a:r>
            <a:r>
              <a:rPr b="1" i="1" lang="en-US" sz="2400">
                <a:solidFill>
                  <a:srgbClr val="000000"/>
                </a:solidFill>
                <a:latin typeface="Arial"/>
                <a:ea typeface="Arial"/>
                <a:cs typeface="Arial"/>
                <a:sym typeface="Arial"/>
              </a:rPr>
              <a:t>                                                               </a:t>
            </a:r>
            <a:r>
              <a:rPr b="1" i="1" lang="en-US" sz="2400">
                <a:solidFill>
                  <a:srgbClr val="FF0000"/>
                </a:solidFill>
                <a:latin typeface="Arial"/>
                <a:ea typeface="Arial"/>
                <a:cs typeface="Arial"/>
                <a:sym typeface="Arial"/>
              </a:rPr>
              <a:t>LO1</a:t>
            </a:r>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2400"/>
              <a:buFont typeface="Courier New"/>
              <a:buChar char="o"/>
            </a:pPr>
            <a:r>
              <a:rPr b="1" lang="en-US" sz="2400">
                <a:solidFill>
                  <a:schemeClr val="dk1"/>
                </a:solidFill>
                <a:latin typeface="Calibri"/>
                <a:ea typeface="Calibri"/>
                <a:cs typeface="Calibri"/>
                <a:sym typeface="Calibri"/>
              </a:rPr>
              <a:t>Asthma is the commonest childhood disease with increasing prevalence in adults.</a:t>
            </a:r>
            <a:endParaRPr/>
          </a:p>
          <a:p>
            <a:pPr indent="-342900" lvl="0" marL="342900" marR="0" rtl="0" algn="l">
              <a:lnSpc>
                <a:spcPct val="150000"/>
              </a:lnSpc>
              <a:spcBef>
                <a:spcPts val="0"/>
              </a:spcBef>
              <a:spcAft>
                <a:spcPts val="0"/>
              </a:spcAft>
              <a:buClr>
                <a:schemeClr val="dk1"/>
              </a:buClr>
              <a:buSzPts val="2400"/>
              <a:buFont typeface="Courier New"/>
              <a:buChar char="o"/>
            </a:pPr>
            <a:r>
              <a:rPr b="1" lang="en-US" sz="2400">
                <a:solidFill>
                  <a:schemeClr val="dk1"/>
                </a:solidFill>
                <a:latin typeface="Calibri"/>
                <a:ea typeface="Calibri"/>
                <a:cs typeface="Calibri"/>
                <a:sym typeface="Calibri"/>
              </a:rPr>
              <a:t>A chronic inflammatory disorder that leads to airway obstruction characterised by bronchoconstriction and mucus plugging</a:t>
            </a:r>
            <a:endParaRPr/>
          </a:p>
          <a:p>
            <a:pPr indent="-342900" lvl="0" marL="342900" marR="0" rtl="0" algn="l">
              <a:lnSpc>
                <a:spcPct val="150000"/>
              </a:lnSpc>
              <a:spcBef>
                <a:spcPts val="0"/>
              </a:spcBef>
              <a:spcAft>
                <a:spcPts val="0"/>
              </a:spcAft>
              <a:buClr>
                <a:schemeClr val="dk1"/>
              </a:buClr>
              <a:buSzPts val="2400"/>
              <a:buFont typeface="Courier New"/>
              <a:buChar char="o"/>
            </a:pPr>
            <a:r>
              <a:rPr b="1" lang="en-US" sz="2400">
                <a:solidFill>
                  <a:schemeClr val="dk1"/>
                </a:solidFill>
                <a:latin typeface="Calibri"/>
                <a:ea typeface="Calibri"/>
                <a:cs typeface="Calibri"/>
                <a:sym typeface="Calibri"/>
              </a:rPr>
              <a:t>Can lead to life threatening hypoxaemia if not treated.</a:t>
            </a:r>
            <a:endParaRPr/>
          </a:p>
          <a:p>
            <a:pPr indent="-342900" lvl="0" marL="342900" marR="0" rtl="0" algn="l">
              <a:lnSpc>
                <a:spcPct val="150000"/>
              </a:lnSpc>
              <a:spcBef>
                <a:spcPts val="0"/>
              </a:spcBef>
              <a:spcAft>
                <a:spcPts val="0"/>
              </a:spcAft>
              <a:buClr>
                <a:schemeClr val="dk1"/>
              </a:buClr>
              <a:buSzPts val="2400"/>
              <a:buFont typeface="Courier New"/>
              <a:buChar char="o"/>
            </a:pPr>
            <a:r>
              <a:rPr b="1" lang="en-US" sz="2400">
                <a:solidFill>
                  <a:schemeClr val="dk1"/>
                </a:solidFill>
                <a:latin typeface="Calibri"/>
                <a:ea typeface="Calibri"/>
                <a:cs typeface="Calibri"/>
                <a:sym typeface="Calibri"/>
              </a:rPr>
              <a:t>Asthma is reversible while COPD is not fully reversible.</a:t>
            </a:r>
            <a:endParaRPr/>
          </a:p>
          <a:p>
            <a:pPr indent="-342900" lvl="0" marL="342900" marR="0" rtl="0" algn="l">
              <a:lnSpc>
                <a:spcPct val="150000"/>
              </a:lnSpc>
              <a:spcBef>
                <a:spcPts val="0"/>
              </a:spcBef>
              <a:spcAft>
                <a:spcPts val="0"/>
              </a:spcAft>
              <a:buClr>
                <a:schemeClr val="dk1"/>
              </a:buClr>
              <a:buSzPts val="2400"/>
              <a:buFont typeface="Courier New"/>
              <a:buChar char="o"/>
            </a:pPr>
            <a:r>
              <a:rPr b="1" lang="en-US" sz="2400">
                <a:solidFill>
                  <a:schemeClr val="dk1"/>
                </a:solidFill>
                <a:latin typeface="Calibri"/>
                <a:ea typeface="Calibri"/>
                <a:cs typeface="Calibri"/>
                <a:sym typeface="Calibri"/>
              </a:rPr>
              <a:t>Bronchoconstriction leads to increased lower airway resistance.</a:t>
            </a:r>
            <a:endParaRPr/>
          </a:p>
          <a:p>
            <a:pPr indent="-342900" lvl="0" marL="342900" marR="0" rtl="0" algn="l">
              <a:lnSpc>
                <a:spcPct val="150000"/>
              </a:lnSpc>
              <a:spcBef>
                <a:spcPts val="0"/>
              </a:spcBef>
              <a:spcAft>
                <a:spcPts val="0"/>
              </a:spcAft>
              <a:buClr>
                <a:schemeClr val="dk1"/>
              </a:buClr>
              <a:buSzPts val="2400"/>
              <a:buFont typeface="Courier New"/>
              <a:buChar char="o"/>
            </a:pPr>
            <a:r>
              <a:rPr b="1" lang="en-US" sz="2400">
                <a:solidFill>
                  <a:schemeClr val="dk1"/>
                </a:solidFill>
                <a:latin typeface="Calibri"/>
                <a:ea typeface="Calibri"/>
                <a:cs typeface="Calibri"/>
                <a:sym typeface="Calibri"/>
              </a:rPr>
              <a:t>40-50% of flow resistance is in the upper respiratory tract.</a:t>
            </a:r>
            <a:endParaRPr/>
          </a:p>
          <a:p>
            <a:pPr indent="-190500" lvl="0" marL="342900" marR="0" rtl="0" algn="l">
              <a:lnSpc>
                <a:spcPct val="150000"/>
              </a:lnSpc>
              <a:spcBef>
                <a:spcPts val="0"/>
              </a:spcBef>
              <a:spcAft>
                <a:spcPts val="0"/>
              </a:spcAft>
              <a:buClr>
                <a:schemeClr val="dk1"/>
              </a:buClr>
              <a:buSzPts val="2400"/>
              <a:buFont typeface="Courier New"/>
              <a:buNone/>
            </a:pPr>
            <a:r>
              <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92" name="Google Shape;192;p27"/>
          <p:cNvPicPr preferRelativeResize="0"/>
          <p:nvPr/>
        </p:nvPicPr>
        <p:blipFill rotWithShape="1">
          <a:blip r:embed="rId4">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54"/>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8" name="Google Shape;498;p54"/>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499" name="Google Shape;499;p54"/>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500" name="Google Shape;500;p54"/>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501" name="Google Shape;501;p54"/>
          <p:cNvSpPr txBox="1"/>
          <p:nvPr/>
        </p:nvSpPr>
        <p:spPr>
          <a:xfrm>
            <a:off x="0" y="778871"/>
            <a:ext cx="9144000"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Anti-inflammatories – Corticosteroids</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LO5</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2400"/>
              <a:buFont typeface="Calibri"/>
              <a:buNone/>
            </a:pPr>
            <a:r>
              <a:t/>
            </a:r>
            <a:endParaRPr b="1" i="1" sz="2400" u="sng">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lang="en-US" sz="2400" cap="none" strike="noStrike">
                <a:solidFill>
                  <a:srgbClr val="000000"/>
                </a:solidFill>
                <a:latin typeface="Arial"/>
                <a:ea typeface="Arial"/>
                <a:cs typeface="Arial"/>
                <a:sym typeface="Arial"/>
              </a:rPr>
              <a:t>Spacer devise</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Arial"/>
              <a:ea typeface="Arial"/>
              <a:cs typeface="Arial"/>
              <a:sym typeface="Arial"/>
            </a:endParaRPr>
          </a:p>
        </p:txBody>
      </p:sp>
      <p:pic>
        <p:nvPicPr>
          <p:cNvPr id="502" name="Google Shape;502;p54"/>
          <p:cNvPicPr preferRelativeResize="0"/>
          <p:nvPr/>
        </p:nvPicPr>
        <p:blipFill rotWithShape="1">
          <a:blip r:embed="rId4">
            <a:alphaModFix/>
          </a:blip>
          <a:srcRect b="0" l="0" r="0" t="0"/>
          <a:stretch/>
        </p:blipFill>
        <p:spPr>
          <a:xfrm>
            <a:off x="957773" y="2377460"/>
            <a:ext cx="7228454" cy="3762083"/>
          </a:xfrm>
          <a:prstGeom prst="rect">
            <a:avLst/>
          </a:prstGeom>
          <a:noFill/>
          <a:ln>
            <a:noFill/>
          </a:ln>
        </p:spPr>
      </p:pic>
      <p:pic>
        <p:nvPicPr>
          <p:cNvPr id="503" name="Google Shape;503;p54"/>
          <p:cNvPicPr preferRelativeResize="0"/>
          <p:nvPr/>
        </p:nvPicPr>
        <p:blipFill rotWithShape="1">
          <a:blip r:embed="rId5">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5"/>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9" name="Google Shape;509;p55"/>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510" name="Google Shape;510;p55"/>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511" name="Google Shape;511;p55"/>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512" name="Google Shape;512;p55"/>
          <p:cNvSpPr txBox="1"/>
          <p:nvPr/>
        </p:nvSpPr>
        <p:spPr>
          <a:xfrm>
            <a:off x="0" y="778871"/>
            <a:ext cx="9144000"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Anti-inflammatories – Corticosteroids</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LO5</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a:p>
            <a:pPr indent="-342900" lvl="0" marL="342900" marR="0" rtl="0" algn="l">
              <a:spcBef>
                <a:spcPts val="0"/>
              </a:spcBef>
              <a:spcAft>
                <a:spcPts val="0"/>
              </a:spcAft>
              <a:buClr>
                <a:srgbClr val="1E4E79"/>
              </a:buClr>
              <a:buSzPts val="2400"/>
              <a:buFont typeface="Courier New"/>
              <a:buChar char="o"/>
            </a:pPr>
            <a:r>
              <a:rPr b="1" lang="en-US" sz="2400">
                <a:solidFill>
                  <a:srgbClr val="1E4E79"/>
                </a:solidFill>
                <a:latin typeface="Arial"/>
                <a:ea typeface="Arial"/>
                <a:cs typeface="Arial"/>
                <a:sym typeface="Arial"/>
              </a:rPr>
              <a:t>Acute asthma exacerbation: </a:t>
            </a:r>
            <a:r>
              <a:rPr b="1" lang="en-US" sz="2000">
                <a:solidFill>
                  <a:srgbClr val="000000"/>
                </a:solidFill>
                <a:latin typeface="Arial"/>
                <a:ea typeface="Arial"/>
                <a:cs typeface="Arial"/>
                <a:sym typeface="Arial"/>
              </a:rPr>
              <a:t>40 mg prednisolone for 1-2 weeks.</a:t>
            </a:r>
            <a:endParaRPr/>
          </a:p>
          <a:p>
            <a:pPr indent="-190500" lvl="0" marL="342900" marR="0" rtl="0" algn="l">
              <a:spcBef>
                <a:spcPts val="0"/>
              </a:spcBef>
              <a:spcAft>
                <a:spcPts val="0"/>
              </a:spcAft>
              <a:buClr>
                <a:schemeClr val="dk1"/>
              </a:buClr>
              <a:buSzPts val="2400"/>
              <a:buFont typeface="Courier New"/>
              <a:buNone/>
            </a:pPr>
            <a:r>
              <a:t/>
            </a:r>
            <a:endParaRPr b="1" i="0" sz="2400" u="none" cap="none" strike="noStrike">
              <a:solidFill>
                <a:srgbClr val="000000"/>
              </a:solidFill>
              <a:latin typeface="Arial"/>
              <a:ea typeface="Arial"/>
              <a:cs typeface="Arial"/>
              <a:sym typeface="Arial"/>
            </a:endParaRPr>
          </a:p>
          <a:p>
            <a:pPr indent="-342900" lvl="0" marL="342900" marR="0" rtl="0" algn="l">
              <a:spcBef>
                <a:spcPts val="0"/>
              </a:spcBef>
              <a:spcAft>
                <a:spcPts val="0"/>
              </a:spcAft>
              <a:buClr>
                <a:srgbClr val="1E4E79"/>
              </a:buClr>
              <a:buSzPts val="2400"/>
              <a:buFont typeface="Courier New"/>
              <a:buChar char="o"/>
            </a:pPr>
            <a:r>
              <a:rPr b="1" lang="en-US" sz="2400">
                <a:solidFill>
                  <a:srgbClr val="1E4E79"/>
                </a:solidFill>
                <a:latin typeface="Arial"/>
                <a:ea typeface="Arial"/>
                <a:cs typeface="Arial"/>
                <a:sym typeface="Arial"/>
              </a:rPr>
              <a:t>Severe asthma</a:t>
            </a:r>
            <a:r>
              <a:rPr b="1" lang="en-US" sz="2400">
                <a:solidFill>
                  <a:srgbClr val="000000"/>
                </a:solidFill>
                <a:latin typeface="Arial"/>
                <a:ea typeface="Arial"/>
                <a:cs typeface="Arial"/>
                <a:sym typeface="Arial"/>
              </a:rPr>
              <a:t>: </a:t>
            </a:r>
            <a:r>
              <a:rPr b="1" lang="en-US" sz="2000">
                <a:solidFill>
                  <a:srgbClr val="000000"/>
                </a:solidFill>
                <a:latin typeface="Arial"/>
                <a:ea typeface="Arial"/>
                <a:cs typeface="Arial"/>
                <a:sym typeface="Arial"/>
              </a:rPr>
              <a:t>intravenous hydrocortisone</a:t>
            </a:r>
            <a:endParaRPr/>
          </a:p>
          <a:p>
            <a:pPr indent="-215900" lvl="0" marL="342900" marR="0" rtl="0" algn="l">
              <a:spcBef>
                <a:spcPts val="0"/>
              </a:spcBef>
              <a:spcAft>
                <a:spcPts val="0"/>
              </a:spcAft>
              <a:buClr>
                <a:schemeClr val="dk1"/>
              </a:buClr>
              <a:buSzPts val="2000"/>
              <a:buFont typeface="Courier New"/>
              <a:buNone/>
            </a:pPr>
            <a:r>
              <a:t/>
            </a:r>
            <a:endParaRPr b="1" i="0" sz="2000" u="none" cap="none" strike="noStrike">
              <a:solidFill>
                <a:srgbClr val="000000"/>
              </a:solidFill>
              <a:latin typeface="Arial"/>
              <a:ea typeface="Arial"/>
              <a:cs typeface="Arial"/>
              <a:sym typeface="Arial"/>
            </a:endParaRPr>
          </a:p>
          <a:p>
            <a:pPr indent="-215900" lvl="0" marL="342900" marR="0" rtl="0" algn="l">
              <a:spcBef>
                <a:spcPts val="0"/>
              </a:spcBef>
              <a:spcAft>
                <a:spcPts val="0"/>
              </a:spcAft>
              <a:buClr>
                <a:schemeClr val="dk1"/>
              </a:buClr>
              <a:buSzPts val="2000"/>
              <a:buFont typeface="Courier New"/>
              <a:buNone/>
            </a:pPr>
            <a:r>
              <a:t/>
            </a:r>
            <a:endParaRPr b="1" sz="2000">
              <a:solidFill>
                <a:srgbClr val="000000"/>
              </a:solidFill>
              <a:latin typeface="Arial"/>
              <a:ea typeface="Arial"/>
              <a:cs typeface="Arial"/>
              <a:sym typeface="Arial"/>
            </a:endParaRPr>
          </a:p>
          <a:p>
            <a:pPr indent="0" lvl="0" marL="0" marR="0" rtl="0" algn="l">
              <a:spcBef>
                <a:spcPts val="0"/>
              </a:spcBef>
              <a:spcAft>
                <a:spcPts val="0"/>
              </a:spcAft>
              <a:buNone/>
            </a:pPr>
            <a:r>
              <a:rPr b="1" lang="en-US" sz="2000" u="sng">
                <a:solidFill>
                  <a:srgbClr val="000000"/>
                </a:solidFill>
                <a:latin typeface="Arial"/>
                <a:ea typeface="Arial"/>
                <a:cs typeface="Arial"/>
                <a:sym typeface="Arial"/>
              </a:rPr>
              <a:t>ADRs;</a:t>
            </a:r>
            <a:endParaRPr/>
          </a:p>
          <a:p>
            <a:pPr indent="0" lvl="0" marL="0" marR="0" rtl="0" algn="l">
              <a:spcBef>
                <a:spcPts val="0"/>
              </a:spcBef>
              <a:spcAft>
                <a:spcPts val="0"/>
              </a:spcAft>
              <a:buNone/>
            </a:pPr>
            <a:r>
              <a:t/>
            </a:r>
            <a:endParaRPr b="1" i="0" sz="2000" u="sng" cap="none" strike="noStrike">
              <a:solidFill>
                <a:srgbClr val="000000"/>
              </a:solidFill>
              <a:latin typeface="Arial"/>
              <a:ea typeface="Arial"/>
              <a:cs typeface="Arial"/>
              <a:sym typeface="Arial"/>
            </a:endParaRPr>
          </a:p>
          <a:p>
            <a:pPr indent="-457200" lvl="0" marL="457200" marR="0" rtl="0" algn="l">
              <a:spcBef>
                <a:spcPts val="0"/>
              </a:spcBef>
              <a:spcAft>
                <a:spcPts val="0"/>
              </a:spcAft>
              <a:buClr>
                <a:srgbClr val="000000"/>
              </a:buClr>
              <a:buSzPts val="2000"/>
              <a:buFont typeface="Calibri"/>
              <a:buAutoNum type="arabicParenR"/>
            </a:pPr>
            <a:r>
              <a:rPr b="1" lang="en-US" sz="2000">
                <a:solidFill>
                  <a:srgbClr val="000000"/>
                </a:solidFill>
                <a:latin typeface="Arial"/>
                <a:ea typeface="Arial"/>
                <a:cs typeface="Arial"/>
                <a:sym typeface="Arial"/>
              </a:rPr>
              <a:t>croaky voice </a:t>
            </a:r>
            <a:endParaRPr/>
          </a:p>
          <a:p>
            <a:pPr indent="-457200" lvl="0" marL="457200" marR="0" rtl="0" algn="l">
              <a:spcBef>
                <a:spcPts val="0"/>
              </a:spcBef>
              <a:spcAft>
                <a:spcPts val="0"/>
              </a:spcAft>
              <a:buClr>
                <a:srgbClr val="000000"/>
              </a:buClr>
              <a:buSzPts val="2000"/>
              <a:buFont typeface="Calibri"/>
              <a:buAutoNum type="arabicParenR"/>
            </a:pPr>
            <a:r>
              <a:rPr b="1" lang="en-US" sz="2000">
                <a:solidFill>
                  <a:srgbClr val="000000"/>
                </a:solidFill>
                <a:latin typeface="Arial"/>
                <a:ea typeface="Arial"/>
                <a:cs typeface="Arial"/>
                <a:sym typeface="Arial"/>
              </a:rPr>
              <a:t>sore throat  </a:t>
            </a:r>
            <a:endParaRPr/>
          </a:p>
          <a:p>
            <a:pPr indent="-457200" lvl="0" marL="457200" marR="0" rtl="0" algn="l">
              <a:spcBef>
                <a:spcPts val="0"/>
              </a:spcBef>
              <a:spcAft>
                <a:spcPts val="0"/>
              </a:spcAft>
              <a:buClr>
                <a:srgbClr val="000000"/>
              </a:buClr>
              <a:buSzPts val="2000"/>
              <a:buFont typeface="Calibri"/>
              <a:buAutoNum type="arabicParenR"/>
            </a:pPr>
            <a:r>
              <a:rPr b="1" lang="en-US" sz="2000">
                <a:solidFill>
                  <a:srgbClr val="000000"/>
                </a:solidFill>
                <a:latin typeface="Arial"/>
                <a:ea typeface="Arial"/>
                <a:cs typeface="Arial"/>
                <a:sym typeface="Arial"/>
              </a:rPr>
              <a:t>Thrush</a:t>
            </a:r>
            <a:endParaRPr/>
          </a:p>
          <a:p>
            <a:pPr indent="-457200" lvl="0" marL="457200" marR="0" rtl="0" algn="l">
              <a:spcBef>
                <a:spcPts val="0"/>
              </a:spcBef>
              <a:spcAft>
                <a:spcPts val="0"/>
              </a:spcAft>
              <a:buClr>
                <a:srgbClr val="000000"/>
              </a:buClr>
              <a:buSzPts val="2000"/>
              <a:buFont typeface="Calibri"/>
              <a:buAutoNum type="arabicParenR"/>
            </a:pPr>
            <a:r>
              <a:rPr b="1" lang="en-US" sz="2000">
                <a:solidFill>
                  <a:srgbClr val="000000"/>
                </a:solidFill>
                <a:latin typeface="Arial"/>
                <a:ea typeface="Arial"/>
                <a:cs typeface="Arial"/>
                <a:sym typeface="Arial"/>
              </a:rPr>
              <a:t>Systemic SE</a:t>
            </a:r>
            <a:endParaRPr/>
          </a:p>
          <a:p>
            <a:pPr indent="-330200" lvl="0" marL="457200" marR="0" rtl="0" algn="l">
              <a:spcBef>
                <a:spcPts val="0"/>
              </a:spcBef>
              <a:spcAft>
                <a:spcPts val="0"/>
              </a:spcAft>
              <a:buClr>
                <a:schemeClr val="dk1"/>
              </a:buClr>
              <a:buSzPts val="2000"/>
              <a:buFont typeface="Calibri"/>
              <a:buNone/>
            </a:pPr>
            <a:r>
              <a:t/>
            </a:r>
            <a:endParaRPr b="1" sz="2000">
              <a:solidFill>
                <a:srgbClr val="000000"/>
              </a:solidFill>
              <a:latin typeface="Arial"/>
              <a:ea typeface="Arial"/>
              <a:cs typeface="Arial"/>
              <a:sym typeface="Arial"/>
            </a:endParaRPr>
          </a:p>
          <a:p>
            <a:pPr indent="0" lvl="0" marL="0" marR="0" rtl="0" algn="l">
              <a:spcBef>
                <a:spcPts val="0"/>
              </a:spcBef>
              <a:spcAft>
                <a:spcPts val="0"/>
              </a:spcAft>
              <a:buNone/>
            </a:pPr>
            <a:r>
              <a:rPr b="1" lang="en-US" sz="2000">
                <a:solidFill>
                  <a:srgbClr val="000000"/>
                </a:solidFill>
                <a:latin typeface="Arial"/>
                <a:ea typeface="Arial"/>
                <a:cs typeface="Arial"/>
                <a:sym typeface="Arial"/>
              </a:rPr>
              <a:t>** newer drugs, e.g. fluticasone and budesonide have poor systemic absorption and heavily metabolized with a spacer (lower SE)</a:t>
            </a:r>
            <a:endParaRPr b="1" i="0" sz="2000" cap="none" strike="noStrike">
              <a:solidFill>
                <a:srgbClr val="000000"/>
              </a:solidFill>
              <a:latin typeface="Arial"/>
              <a:ea typeface="Arial"/>
              <a:cs typeface="Arial"/>
              <a:sym typeface="Arial"/>
            </a:endParaRPr>
          </a:p>
          <a:p>
            <a:pPr indent="0" lvl="0" marL="0" marR="0" rtl="0" algn="l">
              <a:spcBef>
                <a:spcPts val="0"/>
              </a:spcBef>
              <a:spcAft>
                <a:spcPts val="0"/>
              </a:spcAft>
              <a:buNone/>
            </a:pPr>
            <a:r>
              <a:t/>
            </a:r>
            <a:endParaRPr b="1" i="0" sz="2000" cap="none" strike="noStrike">
              <a:solidFill>
                <a:srgbClr val="000000"/>
              </a:solidFill>
              <a:latin typeface="Arial"/>
              <a:ea typeface="Arial"/>
              <a:cs typeface="Arial"/>
              <a:sym typeface="Arial"/>
            </a:endParaRPr>
          </a:p>
        </p:txBody>
      </p:sp>
      <p:pic>
        <p:nvPicPr>
          <p:cNvPr id="513" name="Google Shape;513;p55"/>
          <p:cNvPicPr preferRelativeResize="0"/>
          <p:nvPr/>
        </p:nvPicPr>
        <p:blipFill rotWithShape="1">
          <a:blip r:embed="rId4">
            <a:alphaModFix/>
          </a:blip>
          <a:srcRect b="0" l="0" r="39916" t="0"/>
          <a:stretch/>
        </p:blipFill>
        <p:spPr>
          <a:xfrm>
            <a:off x="7048500" y="2462893"/>
            <a:ext cx="1945821" cy="3238500"/>
          </a:xfrm>
          <a:prstGeom prst="rect">
            <a:avLst/>
          </a:prstGeom>
          <a:noFill/>
          <a:ln>
            <a:noFill/>
          </a:ln>
        </p:spPr>
      </p:pic>
      <p:pic>
        <p:nvPicPr>
          <p:cNvPr id="514" name="Google Shape;514;p55"/>
          <p:cNvPicPr preferRelativeResize="0"/>
          <p:nvPr/>
        </p:nvPicPr>
        <p:blipFill rotWithShape="1">
          <a:blip r:embed="rId5">
            <a:alphaModFix/>
          </a:blip>
          <a:srcRect b="0" l="0" r="0" t="0"/>
          <a:stretch/>
        </p:blipFill>
        <p:spPr>
          <a:xfrm>
            <a:off x="7497819" y="5983831"/>
            <a:ext cx="1493781" cy="79668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6"/>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0" name="Google Shape;520;p56"/>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521" name="Google Shape;521;p56"/>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522" name="Google Shape;522;p56"/>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523" name="Google Shape;523;p56"/>
          <p:cNvSpPr txBox="1"/>
          <p:nvPr/>
        </p:nvSpPr>
        <p:spPr>
          <a:xfrm>
            <a:off x="0" y="778871"/>
            <a:ext cx="9144000" cy="56938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cap="none" strike="noStrike">
                <a:solidFill>
                  <a:srgbClr val="000000"/>
                </a:solidFill>
                <a:latin typeface="Arial"/>
                <a:ea typeface="Arial"/>
                <a:cs typeface="Arial"/>
                <a:sym typeface="Arial"/>
              </a:rPr>
              <a:t>Asthma Therapeutics: </a:t>
            </a:r>
            <a:r>
              <a:rPr b="1" i="1" lang="en-US" sz="2400" u="sng">
                <a:solidFill>
                  <a:srgbClr val="000000"/>
                </a:solidFill>
                <a:latin typeface="Arial"/>
                <a:ea typeface="Arial"/>
                <a:cs typeface="Arial"/>
                <a:sym typeface="Arial"/>
              </a:rPr>
              <a:t>Other therapeutics</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LO5</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0" lvl="0" marL="0" marR="0" rtl="0" algn="l">
              <a:spcBef>
                <a:spcPts val="0"/>
              </a:spcBef>
              <a:spcAft>
                <a:spcPts val="0"/>
              </a:spcAft>
              <a:buNone/>
            </a:pPr>
            <a:r>
              <a:rPr b="1" i="1" lang="en-US" sz="2400" u="sng">
                <a:solidFill>
                  <a:srgbClr val="1E4E79"/>
                </a:solidFill>
                <a:latin typeface="Arial"/>
                <a:ea typeface="Arial"/>
                <a:cs typeface="Arial"/>
                <a:sym typeface="Arial"/>
              </a:rPr>
              <a:t>Cromoglycate:</a:t>
            </a:r>
            <a:endParaRPr/>
          </a:p>
          <a:p>
            <a:pPr indent="0" lvl="0" marL="0" marR="0" rtl="0" algn="l">
              <a:spcBef>
                <a:spcPts val="0"/>
              </a:spcBef>
              <a:spcAft>
                <a:spcPts val="0"/>
              </a:spcAft>
              <a:buNone/>
            </a:pPr>
            <a:r>
              <a:t/>
            </a:r>
            <a:endParaRPr b="1" i="1" sz="2400" u="sng">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Mast cell stabilizer</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Exercise induced asthma (10 min before exercise)</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Asthma (2-4 times/day)</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t1/2 = 90 min</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Duration = 6 hr.</a:t>
            </a:r>
            <a:endParaRPr/>
          </a:p>
          <a:p>
            <a:pPr indent="-190500" lvl="0" marL="342900" marR="0" rtl="0" algn="l">
              <a:spcBef>
                <a:spcPts val="0"/>
              </a:spcBef>
              <a:spcAft>
                <a:spcPts val="0"/>
              </a:spcAft>
              <a:buClr>
                <a:schemeClr val="dk1"/>
              </a:buClr>
              <a:buSzPts val="2400"/>
              <a:buFont typeface="Noto Sans Symbols"/>
              <a:buNone/>
            </a:pPr>
            <a:r>
              <a:t/>
            </a:r>
            <a:endParaRPr b="1" i="1" sz="2400" u="sng">
              <a:solidFill>
                <a:srgbClr val="1E4E79"/>
              </a:solidFill>
              <a:latin typeface="Arial"/>
              <a:ea typeface="Arial"/>
              <a:cs typeface="Arial"/>
              <a:sym typeface="Arial"/>
            </a:endParaRPr>
          </a:p>
          <a:p>
            <a:pPr indent="0" lvl="0" marL="0" marR="0" rtl="0" algn="l">
              <a:spcBef>
                <a:spcPts val="0"/>
              </a:spcBef>
              <a:spcAft>
                <a:spcPts val="0"/>
              </a:spcAft>
              <a:buNone/>
            </a:pPr>
            <a:r>
              <a:rPr b="1" i="1" lang="en-US" sz="2400" u="sng">
                <a:solidFill>
                  <a:srgbClr val="1E4E79"/>
                </a:solidFill>
                <a:latin typeface="Arial"/>
                <a:ea typeface="Arial"/>
                <a:cs typeface="Arial"/>
                <a:sym typeface="Arial"/>
              </a:rPr>
              <a:t>Leukotrienes Receptor Antagonists:</a:t>
            </a:r>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Noto Sans Symbols"/>
              <a:buChar char="⮚"/>
            </a:pPr>
            <a:r>
              <a:rPr b="1" i="0" lang="en-US" sz="2400" u="none" cap="none" strike="noStrike">
                <a:solidFill>
                  <a:srgbClr val="000000"/>
                </a:solidFill>
                <a:latin typeface="Calibri"/>
                <a:ea typeface="Calibri"/>
                <a:cs typeface="Calibri"/>
                <a:sym typeface="Calibri"/>
              </a:rPr>
              <a:t>t1/2 = 3-6 hr</a:t>
            </a:r>
            <a:endParaRPr b="1"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Noto Sans Symbols"/>
              <a:buChar char="⮚"/>
            </a:pPr>
            <a:r>
              <a:rPr b="1" lang="en-US" sz="2400">
                <a:solidFill>
                  <a:srgbClr val="000000"/>
                </a:solidFill>
                <a:latin typeface="Calibri"/>
                <a:ea typeface="Calibri"/>
                <a:cs typeface="Calibri"/>
                <a:sym typeface="Calibri"/>
              </a:rPr>
              <a:t>Metabolised by the liver</a:t>
            </a:r>
            <a:endParaRPr/>
          </a:p>
          <a:p>
            <a:pPr indent="-342900" lvl="0" marL="342900" marR="0" rtl="0" algn="l">
              <a:lnSpc>
                <a:spcPct val="100000"/>
              </a:lnSpc>
              <a:spcBef>
                <a:spcPts val="0"/>
              </a:spcBef>
              <a:spcAft>
                <a:spcPts val="0"/>
              </a:spcAft>
              <a:buClr>
                <a:srgbClr val="000000"/>
              </a:buClr>
              <a:buSzPts val="2400"/>
              <a:buFont typeface="Noto Sans Symbols"/>
              <a:buChar char="⮚"/>
            </a:pPr>
            <a:r>
              <a:rPr b="1" i="0" lang="en-US" sz="2400" u="none" cap="none" strike="noStrike">
                <a:solidFill>
                  <a:srgbClr val="000000"/>
                </a:solidFill>
                <a:latin typeface="Calibri"/>
                <a:ea typeface="Calibri"/>
                <a:cs typeface="Calibri"/>
                <a:sym typeface="Calibri"/>
              </a:rPr>
              <a:t>Once daily</a:t>
            </a:r>
            <a:endParaRPr/>
          </a:p>
          <a:p>
            <a:pPr indent="-342900" lvl="0" marL="342900" marR="0" rtl="0" algn="l">
              <a:lnSpc>
                <a:spcPct val="100000"/>
              </a:lnSpc>
              <a:spcBef>
                <a:spcPts val="0"/>
              </a:spcBef>
              <a:spcAft>
                <a:spcPts val="0"/>
              </a:spcAft>
              <a:buClr>
                <a:srgbClr val="000000"/>
              </a:buClr>
              <a:buSzPts val="2400"/>
              <a:buFont typeface="Noto Sans Symbols"/>
              <a:buChar char="⮚"/>
            </a:pPr>
            <a:r>
              <a:rPr b="1" lang="en-US" sz="2400">
                <a:solidFill>
                  <a:srgbClr val="000000"/>
                </a:solidFill>
                <a:latin typeface="Calibri"/>
                <a:ea typeface="Calibri"/>
                <a:cs typeface="Calibri"/>
                <a:sym typeface="Calibri"/>
              </a:rPr>
              <a:t>ADR: headache.</a:t>
            </a:r>
            <a:endParaRPr b="1" i="0" sz="2400" u="none" cap="none" strike="noStrike">
              <a:solidFill>
                <a:srgbClr val="000000"/>
              </a:solidFill>
              <a:latin typeface="Calibri"/>
              <a:ea typeface="Calibri"/>
              <a:cs typeface="Calibri"/>
              <a:sym typeface="Calibri"/>
            </a:endParaRPr>
          </a:p>
        </p:txBody>
      </p:sp>
      <p:pic>
        <p:nvPicPr>
          <p:cNvPr id="524" name="Google Shape;524;p56"/>
          <p:cNvPicPr preferRelativeResize="0"/>
          <p:nvPr/>
        </p:nvPicPr>
        <p:blipFill rotWithShape="1">
          <a:blip r:embed="rId4">
            <a:alphaModFix/>
          </a:blip>
          <a:srcRect b="0" l="0" r="0" t="0"/>
          <a:stretch/>
        </p:blipFill>
        <p:spPr>
          <a:xfrm>
            <a:off x="6972454" y="1341120"/>
            <a:ext cx="2165299" cy="2577737"/>
          </a:xfrm>
          <a:prstGeom prst="rect">
            <a:avLst/>
          </a:prstGeom>
          <a:noFill/>
          <a:ln>
            <a:noFill/>
          </a:ln>
        </p:spPr>
      </p:pic>
      <p:pic>
        <p:nvPicPr>
          <p:cNvPr id="525" name="Google Shape;525;p56"/>
          <p:cNvPicPr preferRelativeResize="0"/>
          <p:nvPr/>
        </p:nvPicPr>
        <p:blipFill rotWithShape="1">
          <a:blip r:embed="rId5">
            <a:alphaModFix/>
          </a:blip>
          <a:srcRect b="5398" l="0" r="0" t="12338"/>
          <a:stretch/>
        </p:blipFill>
        <p:spPr>
          <a:xfrm>
            <a:off x="5750118" y="3997627"/>
            <a:ext cx="3387635" cy="2090058"/>
          </a:xfrm>
          <a:prstGeom prst="rect">
            <a:avLst/>
          </a:prstGeom>
          <a:noFill/>
          <a:ln>
            <a:noFill/>
          </a:ln>
        </p:spPr>
      </p:pic>
      <p:pic>
        <p:nvPicPr>
          <p:cNvPr id="526" name="Google Shape;526;p56"/>
          <p:cNvPicPr preferRelativeResize="0"/>
          <p:nvPr/>
        </p:nvPicPr>
        <p:blipFill rotWithShape="1">
          <a:blip r:embed="rId6">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57"/>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2" name="Google Shape;532;p57"/>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533" name="Google Shape;533;p57"/>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534" name="Google Shape;534;p57"/>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535" name="Google Shape;535;p57"/>
          <p:cNvSpPr txBox="1"/>
          <p:nvPr/>
        </p:nvSpPr>
        <p:spPr>
          <a:xfrm>
            <a:off x="0" y="778871"/>
            <a:ext cx="9144000" cy="54476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Asthma Therapeutics: Other therapeutics</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LO5</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1E4E79"/>
              </a:buClr>
              <a:buSzPts val="2400"/>
              <a:buFont typeface="Arial"/>
              <a:buNone/>
            </a:pPr>
            <a:r>
              <a:rPr b="1" i="1" lang="en-US" sz="2400" u="sng" cap="none" strike="noStrike">
                <a:solidFill>
                  <a:srgbClr val="1E4E79"/>
                </a:solidFill>
                <a:latin typeface="Arial"/>
                <a:ea typeface="Arial"/>
                <a:cs typeface="Arial"/>
                <a:sym typeface="Arial"/>
              </a:rPr>
              <a:t>Anti- IgE:</a:t>
            </a:r>
            <a:endParaRPr/>
          </a:p>
          <a:p>
            <a:pPr indent="0" lvl="0" marL="0" marR="0" rtl="0" algn="l">
              <a:lnSpc>
                <a:spcPct val="100000"/>
              </a:lnSpc>
              <a:spcBef>
                <a:spcPts val="0"/>
              </a:spcBef>
              <a:spcAft>
                <a:spcPts val="0"/>
              </a:spcAft>
              <a:buClr>
                <a:schemeClr val="dk1"/>
              </a:buClr>
              <a:buSzPts val="2400"/>
              <a:buFont typeface="Calibri"/>
              <a:buNone/>
            </a:pPr>
            <a:r>
              <a:t/>
            </a:r>
            <a:endParaRPr b="1" i="1" sz="2400" u="sng">
              <a:solidFill>
                <a:srgbClr val="1E4E79"/>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Given every 2-4 weeks.</a:t>
            </a:r>
            <a:endParaRPr/>
          </a:p>
          <a:p>
            <a:pPr indent="-342900" lvl="0" marL="342900" marR="0" rtl="0" algn="l">
              <a:lnSpc>
                <a:spcPct val="100000"/>
              </a:lnSpc>
              <a:spcBef>
                <a:spcPts val="0"/>
              </a:spcBef>
              <a:spcAft>
                <a:spcPts val="0"/>
              </a:spcAft>
              <a:buClr>
                <a:schemeClr val="dk1"/>
              </a:buClr>
              <a:buSzPts val="2000"/>
              <a:buFont typeface="Noto Sans Symbols"/>
              <a:buChar char="⮚"/>
            </a:pPr>
            <a:r>
              <a:rPr b="1" lang="en-US" sz="2000" cap="none" strike="noStrike">
                <a:solidFill>
                  <a:schemeClr val="dk1"/>
                </a:solidFill>
                <a:latin typeface="Arial"/>
                <a:ea typeface="Arial"/>
                <a:cs typeface="Arial"/>
                <a:sym typeface="Arial"/>
              </a:rPr>
              <a:t>SC</a:t>
            </a:r>
            <a:endParaRPr/>
          </a:p>
          <a:p>
            <a:pPr indent="-342900" lvl="0" marL="342900" marR="0" rtl="0" algn="l">
              <a:lnSpc>
                <a:spcPct val="100000"/>
              </a:lnSpc>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IgE monitored before and during</a:t>
            </a:r>
            <a:endParaRPr/>
          </a:p>
          <a:p>
            <a:pPr indent="0" lvl="0" marL="0" marR="0" rtl="0" algn="l">
              <a:lnSpc>
                <a:spcPct val="100000"/>
              </a:lnSpc>
              <a:spcBef>
                <a:spcPts val="0"/>
              </a:spcBef>
              <a:spcAft>
                <a:spcPts val="0"/>
              </a:spcAft>
              <a:buNone/>
            </a:pPr>
            <a:r>
              <a:rPr b="1" lang="en-US" sz="2000" cap="none" strike="noStrike">
                <a:solidFill>
                  <a:schemeClr val="dk1"/>
                </a:solidFill>
                <a:latin typeface="Arial"/>
                <a:ea typeface="Arial"/>
                <a:cs typeface="Arial"/>
                <a:sym typeface="Arial"/>
              </a:rPr>
              <a:t>Therapy</a:t>
            </a:r>
            <a:endParaRPr/>
          </a:p>
          <a:p>
            <a:pPr indent="-342900" lvl="0" marL="342900" marR="0" rtl="0" algn="l">
              <a:lnSpc>
                <a:spcPct val="100000"/>
              </a:lnSpc>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ADR: injection site reaction and</a:t>
            </a:r>
            <a:endParaRPr/>
          </a:p>
          <a:p>
            <a:pPr indent="0" lvl="0" marL="0" marR="0" rtl="0" algn="l">
              <a:lnSpc>
                <a:spcPct val="100000"/>
              </a:lnSpc>
              <a:spcBef>
                <a:spcPts val="0"/>
              </a:spcBef>
              <a:spcAft>
                <a:spcPts val="0"/>
              </a:spcAft>
              <a:buNone/>
            </a:pPr>
            <a:r>
              <a:rPr b="1" lang="en-US" sz="2000">
                <a:solidFill>
                  <a:schemeClr val="dk1"/>
                </a:solidFill>
                <a:latin typeface="Arial"/>
                <a:ea typeface="Arial"/>
                <a:cs typeface="Arial"/>
                <a:sym typeface="Arial"/>
              </a:rPr>
              <a:t>URTI</a:t>
            </a:r>
            <a:endParaRPr/>
          </a:p>
          <a:p>
            <a:pPr indent="-342900" lvl="0" marL="342900" marR="0" rtl="0" algn="l">
              <a:lnSpc>
                <a:spcPct val="100000"/>
              </a:lnSpc>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t1/2 = 26 days</a:t>
            </a:r>
            <a:endParaRPr/>
          </a:p>
          <a:p>
            <a:pPr indent="-342900" lvl="0" marL="342900" marR="0" rtl="0" algn="l">
              <a:lnSpc>
                <a:spcPct val="100000"/>
              </a:lnSpc>
              <a:spcBef>
                <a:spcPts val="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Excreted in bile. </a:t>
            </a:r>
            <a:endParaRPr/>
          </a:p>
          <a:p>
            <a:pPr indent="0" lvl="0" marL="0" marR="0" rtl="0" algn="l">
              <a:lnSpc>
                <a:spcPct val="100000"/>
              </a:lnSpc>
              <a:spcBef>
                <a:spcPts val="0"/>
              </a:spcBef>
              <a:spcAft>
                <a:spcPts val="0"/>
              </a:spcAft>
              <a:buNone/>
            </a:pPr>
            <a:r>
              <a:t/>
            </a:r>
            <a:endParaRPr b="1" sz="2000"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a:solidFill>
                <a:srgbClr val="1E4E7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p:txBody>
      </p:sp>
      <p:pic>
        <p:nvPicPr>
          <p:cNvPr id="536" name="Google Shape;536;p57"/>
          <p:cNvPicPr preferRelativeResize="0"/>
          <p:nvPr/>
        </p:nvPicPr>
        <p:blipFill rotWithShape="1">
          <a:blip r:embed="rId4">
            <a:alphaModFix/>
          </a:blip>
          <a:srcRect b="0" l="0" r="0" t="0"/>
          <a:stretch/>
        </p:blipFill>
        <p:spPr>
          <a:xfrm>
            <a:off x="4381500" y="2138906"/>
            <a:ext cx="4762500" cy="3076575"/>
          </a:xfrm>
          <a:prstGeom prst="rect">
            <a:avLst/>
          </a:prstGeom>
          <a:noFill/>
          <a:ln>
            <a:noFill/>
          </a:ln>
        </p:spPr>
      </p:pic>
      <p:pic>
        <p:nvPicPr>
          <p:cNvPr id="537" name="Google Shape;537;p57"/>
          <p:cNvPicPr preferRelativeResize="0"/>
          <p:nvPr/>
        </p:nvPicPr>
        <p:blipFill rotWithShape="1">
          <a:blip r:embed="rId5">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8"/>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3" name="Google Shape;543;p58"/>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544" name="Google Shape;544;p58"/>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545" name="Google Shape;545;p58"/>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546" name="Google Shape;546;p58"/>
          <p:cNvSpPr txBox="1"/>
          <p:nvPr/>
        </p:nvSpPr>
        <p:spPr>
          <a:xfrm>
            <a:off x="0" y="778871"/>
            <a:ext cx="9144000" cy="26161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Management of Asthma</a:t>
            </a:r>
            <a:r>
              <a:rPr b="1" i="1" lang="en-US" sz="2400">
                <a:solidFill>
                  <a:srgbClr val="000000"/>
                </a:solidFill>
                <a:latin typeface="Arial"/>
                <a:ea typeface="Arial"/>
                <a:cs typeface="Arial"/>
                <a:sym typeface="Arial"/>
              </a:rPr>
              <a:t>  </a:t>
            </a:r>
            <a:endParaRPr/>
          </a:p>
          <a:p>
            <a:pPr indent="0" lvl="0" marL="0" marR="0" rtl="0" algn="l">
              <a:spcBef>
                <a:spcPts val="0"/>
              </a:spcBef>
              <a:spcAft>
                <a:spcPts val="0"/>
              </a:spcAft>
              <a:buNone/>
            </a:pPr>
            <a:r>
              <a:rPr b="1" i="1" lang="en-US" sz="2400">
                <a:solidFill>
                  <a:srgbClr val="000000"/>
                </a:solidFill>
                <a:latin typeface="Arial"/>
                <a:ea typeface="Arial"/>
                <a:cs typeface="Arial"/>
                <a:sym typeface="Arial"/>
              </a:rPr>
              <a:t>Avoid triggers                                                                         </a:t>
            </a:r>
            <a:r>
              <a:rPr b="1" i="1" lang="en-US" sz="2400" u="none" cap="none" strike="noStrike">
                <a:solidFill>
                  <a:srgbClr val="FF0000"/>
                </a:solidFill>
                <a:latin typeface="Arial"/>
                <a:ea typeface="Arial"/>
                <a:cs typeface="Arial"/>
                <a:sym typeface="Arial"/>
              </a:rPr>
              <a:t>LO6</a:t>
            </a:r>
            <a:endParaRPr/>
          </a:p>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2000"/>
              <a:buFont typeface="Calibri"/>
              <a:buNone/>
            </a:pPr>
            <a:r>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p:txBody>
      </p:sp>
      <p:pic>
        <p:nvPicPr>
          <p:cNvPr id="547" name="Google Shape;547;p58"/>
          <p:cNvPicPr preferRelativeResize="0"/>
          <p:nvPr/>
        </p:nvPicPr>
        <p:blipFill rotWithShape="1">
          <a:blip r:embed="rId4">
            <a:alphaModFix/>
          </a:blip>
          <a:srcRect b="0" l="0" r="0" t="0"/>
          <a:stretch/>
        </p:blipFill>
        <p:spPr>
          <a:xfrm>
            <a:off x="365760" y="1619794"/>
            <a:ext cx="8439645" cy="5238206"/>
          </a:xfrm>
          <a:prstGeom prst="rect">
            <a:avLst/>
          </a:prstGeom>
          <a:noFill/>
          <a:ln>
            <a:noFill/>
          </a:ln>
        </p:spPr>
      </p:pic>
      <p:pic>
        <p:nvPicPr>
          <p:cNvPr id="548" name="Google Shape;548;p58"/>
          <p:cNvPicPr preferRelativeResize="0"/>
          <p:nvPr/>
        </p:nvPicPr>
        <p:blipFill rotWithShape="1">
          <a:blip r:embed="rId5">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9"/>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4" name="Google Shape;554;p59"/>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555" name="Google Shape;555;p59"/>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556" name="Google Shape;556;p59"/>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557" name="Google Shape;557;p59"/>
          <p:cNvSpPr txBox="1"/>
          <p:nvPr/>
        </p:nvSpPr>
        <p:spPr>
          <a:xfrm>
            <a:off x="0" y="778871"/>
            <a:ext cx="9144000"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000000"/>
                </a:solidFill>
                <a:latin typeface="Arial"/>
                <a:ea typeface="Arial"/>
                <a:cs typeface="Arial"/>
                <a:sym typeface="Arial"/>
              </a:rPr>
              <a:t>                                                                                                  </a:t>
            </a:r>
            <a:r>
              <a:rPr b="1" i="1" lang="en-US" sz="2400">
                <a:solidFill>
                  <a:srgbClr val="FF0000"/>
                </a:solidFill>
                <a:latin typeface="Arial"/>
                <a:ea typeface="Arial"/>
                <a:cs typeface="Arial"/>
                <a:sym typeface="Arial"/>
              </a:rPr>
              <a:t>LO6</a:t>
            </a:r>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p:txBody>
      </p:sp>
      <p:pic>
        <p:nvPicPr>
          <p:cNvPr id="558" name="Google Shape;558;p59"/>
          <p:cNvPicPr preferRelativeResize="0"/>
          <p:nvPr/>
        </p:nvPicPr>
        <p:blipFill rotWithShape="1">
          <a:blip r:embed="rId4">
            <a:alphaModFix/>
          </a:blip>
          <a:srcRect b="0" l="0" r="0" t="0"/>
          <a:stretch/>
        </p:blipFill>
        <p:spPr>
          <a:xfrm>
            <a:off x="470263" y="1140889"/>
            <a:ext cx="8242663" cy="5648104"/>
          </a:xfrm>
          <a:prstGeom prst="rect">
            <a:avLst/>
          </a:prstGeom>
          <a:noFill/>
          <a:ln>
            <a:noFill/>
          </a:ln>
        </p:spPr>
      </p:pic>
      <p:pic>
        <p:nvPicPr>
          <p:cNvPr id="559" name="Google Shape;559;p59"/>
          <p:cNvPicPr preferRelativeResize="0"/>
          <p:nvPr/>
        </p:nvPicPr>
        <p:blipFill rotWithShape="1">
          <a:blip r:embed="rId5">
            <a:alphaModFix/>
          </a:blip>
          <a:srcRect b="0" l="0" r="0" t="0"/>
          <a:stretch/>
        </p:blipFill>
        <p:spPr>
          <a:xfrm>
            <a:off x="7452360" y="6053559"/>
            <a:ext cx="1493781" cy="73543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0"/>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5" name="Google Shape;565;p60"/>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566" name="Google Shape;566;p60"/>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567" name="Google Shape;567;p60"/>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568" name="Google Shape;568;p60"/>
          <p:cNvSpPr txBox="1"/>
          <p:nvPr/>
        </p:nvSpPr>
        <p:spPr>
          <a:xfrm>
            <a:off x="0" y="778871"/>
            <a:ext cx="9144000"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LO7</a:t>
            </a:r>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p:txBody>
      </p:sp>
      <p:sp>
        <p:nvSpPr>
          <p:cNvPr id="569" name="Google Shape;569;p60"/>
          <p:cNvSpPr/>
          <p:nvPr/>
        </p:nvSpPr>
        <p:spPr>
          <a:xfrm>
            <a:off x="152400" y="762387"/>
            <a:ext cx="8839200" cy="273921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u="sng">
                <a:solidFill>
                  <a:schemeClr val="dk1"/>
                </a:solidFill>
                <a:latin typeface="Calibri"/>
                <a:ea typeface="Calibri"/>
                <a:cs typeface="Calibri"/>
                <a:sym typeface="Calibri"/>
              </a:rPr>
              <a:t>Acute attacks of asthma:</a:t>
            </a:r>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400"/>
              <a:buFont typeface="Calibri"/>
              <a:buAutoNum type="arabicPeriod"/>
            </a:pPr>
            <a:r>
              <a:rPr b="1" lang="en-US" sz="2400">
                <a:solidFill>
                  <a:schemeClr val="dk1"/>
                </a:solidFill>
                <a:latin typeface="Calibri"/>
                <a:ea typeface="Calibri"/>
                <a:cs typeface="Calibri"/>
                <a:sym typeface="Calibri"/>
              </a:rPr>
              <a:t>Nebulised B2 agonists and ipratropium delivered in oxygen.</a:t>
            </a:r>
            <a:endParaRPr/>
          </a:p>
          <a:p>
            <a:pPr indent="-457200" lvl="0" marL="457200" marR="0" rtl="0" algn="l">
              <a:spcBef>
                <a:spcPts val="0"/>
              </a:spcBef>
              <a:spcAft>
                <a:spcPts val="0"/>
              </a:spcAft>
              <a:buClr>
                <a:schemeClr val="dk1"/>
              </a:buClr>
              <a:buSzPts val="2400"/>
              <a:buFont typeface="Calibri"/>
              <a:buAutoNum type="arabicPeriod"/>
            </a:pPr>
            <a:r>
              <a:rPr b="1" lang="en-US" sz="2400">
                <a:solidFill>
                  <a:schemeClr val="dk1"/>
                </a:solidFill>
                <a:latin typeface="Calibri"/>
                <a:ea typeface="Calibri"/>
                <a:cs typeface="Calibri"/>
                <a:sym typeface="Calibri"/>
              </a:rPr>
              <a:t>Intravenous steroids</a:t>
            </a:r>
            <a:endParaRPr/>
          </a:p>
          <a:p>
            <a:pPr indent="-457200" lvl="0" marL="457200" marR="0" rtl="0" algn="l">
              <a:spcBef>
                <a:spcPts val="0"/>
              </a:spcBef>
              <a:spcAft>
                <a:spcPts val="0"/>
              </a:spcAft>
              <a:buClr>
                <a:schemeClr val="dk1"/>
              </a:buClr>
              <a:buSzPts val="2400"/>
              <a:buFont typeface="Calibri"/>
              <a:buAutoNum type="arabicPeriod"/>
            </a:pPr>
            <a:r>
              <a:rPr b="1" lang="en-US" sz="2400">
                <a:solidFill>
                  <a:schemeClr val="dk1"/>
                </a:solidFill>
                <a:latin typeface="Calibri"/>
                <a:ea typeface="Calibri"/>
                <a:cs typeface="Calibri"/>
                <a:sym typeface="Calibri"/>
              </a:rPr>
              <a:t>Short course of high dose oral prednisolone</a:t>
            </a:r>
            <a:endParaRPr/>
          </a:p>
          <a:p>
            <a:pPr indent="-457200" lvl="0" marL="457200" marR="0" rtl="0" algn="l">
              <a:spcBef>
                <a:spcPts val="0"/>
              </a:spcBef>
              <a:spcAft>
                <a:spcPts val="0"/>
              </a:spcAft>
              <a:buClr>
                <a:schemeClr val="dk1"/>
              </a:buClr>
              <a:buSzPts val="2400"/>
              <a:buFont typeface="Calibri"/>
              <a:buAutoNum type="arabicPeriod"/>
            </a:pPr>
            <a:r>
              <a:rPr b="1" lang="en-US" sz="2400">
                <a:solidFill>
                  <a:schemeClr val="dk1"/>
                </a:solidFill>
                <a:latin typeface="Calibri"/>
                <a:ea typeface="Calibri"/>
                <a:cs typeface="Calibri"/>
                <a:sym typeface="Calibri"/>
              </a:rPr>
              <a:t>Other drugs: magnesium sulphate and aminophylline.</a:t>
            </a:r>
            <a:endParaRPr/>
          </a:p>
          <a:p>
            <a:pPr indent="-457200" lvl="0" marL="457200" marR="0" rtl="0" algn="l">
              <a:spcBef>
                <a:spcPts val="0"/>
              </a:spcBef>
              <a:spcAft>
                <a:spcPts val="0"/>
              </a:spcAft>
              <a:buClr>
                <a:schemeClr val="dk1"/>
              </a:buClr>
              <a:buSzPts val="2400"/>
              <a:buFont typeface="Calibri"/>
              <a:buAutoNum type="arabicPeriod"/>
            </a:pPr>
            <a:r>
              <a:rPr b="1" lang="en-US" sz="2400">
                <a:solidFill>
                  <a:schemeClr val="dk1"/>
                </a:solidFill>
                <a:latin typeface="Calibri"/>
                <a:ea typeface="Calibri"/>
                <a:cs typeface="Calibri"/>
                <a:sym typeface="Calibri"/>
              </a:rPr>
              <a:t>May require ventilation.</a:t>
            </a:r>
            <a:endParaRPr/>
          </a:p>
        </p:txBody>
      </p:sp>
      <p:pic>
        <p:nvPicPr>
          <p:cNvPr id="570" name="Google Shape;570;p60"/>
          <p:cNvPicPr preferRelativeResize="0"/>
          <p:nvPr/>
        </p:nvPicPr>
        <p:blipFill rotWithShape="1">
          <a:blip r:embed="rId4">
            <a:alphaModFix/>
          </a:blip>
          <a:srcRect b="0" l="0" r="0" t="0"/>
          <a:stretch/>
        </p:blipFill>
        <p:spPr>
          <a:xfrm>
            <a:off x="5203430" y="3155655"/>
            <a:ext cx="3181491" cy="3181491"/>
          </a:xfrm>
          <a:prstGeom prst="rect">
            <a:avLst/>
          </a:prstGeom>
          <a:noFill/>
          <a:ln>
            <a:noFill/>
          </a:ln>
        </p:spPr>
      </p:pic>
      <p:pic>
        <p:nvPicPr>
          <p:cNvPr id="571" name="Google Shape;571;p60"/>
          <p:cNvPicPr preferRelativeResize="0"/>
          <p:nvPr/>
        </p:nvPicPr>
        <p:blipFill rotWithShape="1">
          <a:blip r:embed="rId5">
            <a:alphaModFix/>
          </a:blip>
          <a:srcRect b="0" l="0" r="0" t="0"/>
          <a:stretch/>
        </p:blipFill>
        <p:spPr>
          <a:xfrm>
            <a:off x="7497819" y="5938804"/>
            <a:ext cx="1493781" cy="79668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1"/>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77" name="Google Shape;577;p61"/>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578" name="Google Shape;578;p61"/>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579" name="Google Shape;579;p61"/>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580" name="Google Shape;580;p61"/>
          <p:cNvSpPr txBox="1"/>
          <p:nvPr/>
        </p:nvSpPr>
        <p:spPr>
          <a:xfrm>
            <a:off x="0" y="778871"/>
            <a:ext cx="9144000" cy="71711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LO8</a:t>
            </a:r>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Smoking cessation</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Patient education</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Pneumococcal vaccination</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Monitoring of weight, nutrition status, and physical activity.</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Bronchodilators</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Inhaled corticosteroid</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Pulmonary rehabilitation</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Long term oxygen treatment</a:t>
            </a:r>
            <a:endParaRPr/>
          </a:p>
          <a:p>
            <a:pPr indent="-215900" lvl="0" marL="342900" marR="0" rtl="0" algn="l">
              <a:spcBef>
                <a:spcPts val="0"/>
              </a:spcBef>
              <a:spcAft>
                <a:spcPts val="0"/>
              </a:spcAft>
              <a:buClr>
                <a:schemeClr val="dk1"/>
              </a:buClr>
              <a:buSzPts val="2000"/>
              <a:buFont typeface="Noto Sans Symbols"/>
              <a:buNone/>
            </a:pPr>
            <a:r>
              <a:t/>
            </a:r>
            <a:endParaRPr b="1" i="0" sz="2000" u="sng" cap="none" strike="noStrike">
              <a:solidFill>
                <a:srgbClr val="000000"/>
              </a:solidFill>
              <a:latin typeface="Arial"/>
              <a:ea typeface="Arial"/>
              <a:cs typeface="Arial"/>
              <a:sym typeface="Arial"/>
            </a:endParaRPr>
          </a:p>
          <a:p>
            <a:pPr indent="0" lvl="0" marL="0" marR="0" rtl="0" algn="l">
              <a:spcBef>
                <a:spcPts val="0"/>
              </a:spcBef>
              <a:spcAft>
                <a:spcPts val="0"/>
              </a:spcAft>
              <a:buNone/>
            </a:pPr>
            <a:r>
              <a:rPr b="1" lang="en-US" sz="2000" u="sng">
                <a:solidFill>
                  <a:srgbClr val="000000"/>
                </a:solidFill>
                <a:latin typeface="Arial"/>
                <a:ea typeface="Arial"/>
                <a:cs typeface="Arial"/>
                <a:sym typeface="Arial"/>
              </a:rPr>
              <a:t>Acute exacerbation of COPD:</a:t>
            </a:r>
            <a:endParaRPr/>
          </a:p>
          <a:p>
            <a:pPr indent="0" lvl="0" marL="0" marR="0" rtl="0" algn="l">
              <a:spcBef>
                <a:spcPts val="0"/>
              </a:spcBef>
              <a:spcAft>
                <a:spcPts val="0"/>
              </a:spcAft>
              <a:buNone/>
            </a:pPr>
            <a:r>
              <a:t/>
            </a:r>
            <a:endParaRPr b="1" i="0" sz="2000" u="sng" cap="none" strike="noStrike">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Monitoring for hypoxia and hypercapnia</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Antibiotics</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Nebulised bronchodilators</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Oral steroids</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24% or 28% Oxygen</a:t>
            </a:r>
            <a:endParaRPr/>
          </a:p>
          <a:p>
            <a:pPr indent="-342900" lvl="0" marL="342900" marR="0" rtl="0" algn="l">
              <a:spcBef>
                <a:spcPts val="0"/>
              </a:spcBef>
              <a:spcAft>
                <a:spcPts val="0"/>
              </a:spcAft>
              <a:buClr>
                <a:srgbClr val="000000"/>
              </a:buClr>
              <a:buSzPts val="2000"/>
              <a:buFont typeface="Noto Sans Symbols"/>
              <a:buChar char="❖"/>
            </a:pPr>
            <a:r>
              <a:rPr b="1" lang="en-US" sz="2000">
                <a:solidFill>
                  <a:srgbClr val="000000"/>
                </a:solidFill>
                <a:latin typeface="Arial"/>
                <a:ea typeface="Arial"/>
                <a:cs typeface="Arial"/>
                <a:sym typeface="Arial"/>
              </a:rPr>
              <a:t>Non-invasive ventilation</a:t>
            </a:r>
            <a:endParaRPr b="1" i="0" sz="2000"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1" sz="2400" u="sng" cap="none" strike="noStrike">
              <a:solidFill>
                <a:srgbClr val="000000"/>
              </a:solidFill>
              <a:latin typeface="Arial"/>
              <a:ea typeface="Arial"/>
              <a:cs typeface="Arial"/>
              <a:sym typeface="Arial"/>
            </a:endParaRPr>
          </a:p>
        </p:txBody>
      </p:sp>
      <p:sp>
        <p:nvSpPr>
          <p:cNvPr id="581" name="Google Shape;581;p61"/>
          <p:cNvSpPr/>
          <p:nvPr/>
        </p:nvSpPr>
        <p:spPr>
          <a:xfrm>
            <a:off x="152400" y="762387"/>
            <a:ext cx="8839200" cy="8925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Calibri"/>
              <a:buNone/>
            </a:pPr>
            <a:r>
              <a:rPr b="1" i="0" lang="en-US" sz="2800" u="sng" cap="none" strike="noStrike">
                <a:solidFill>
                  <a:srgbClr val="000000"/>
                </a:solidFill>
                <a:latin typeface="Calibri"/>
                <a:ea typeface="Calibri"/>
                <a:cs typeface="Calibri"/>
                <a:sym typeface="Calibri"/>
              </a:rPr>
              <a:t>COPD:</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Calibri"/>
              <a:ea typeface="Calibri"/>
              <a:cs typeface="Calibri"/>
              <a:sym typeface="Calibri"/>
            </a:endParaRPr>
          </a:p>
        </p:txBody>
      </p:sp>
      <p:pic>
        <p:nvPicPr>
          <p:cNvPr id="582" name="Google Shape;582;p61"/>
          <p:cNvPicPr preferRelativeResize="0"/>
          <p:nvPr/>
        </p:nvPicPr>
        <p:blipFill rotWithShape="1">
          <a:blip r:embed="rId4">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2"/>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8" name="Google Shape;588;p62"/>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589" name="Google Shape;589;p62"/>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590" name="Google Shape;590;p62"/>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pic>
        <p:nvPicPr>
          <p:cNvPr id="591" name="Google Shape;591;p62"/>
          <p:cNvPicPr preferRelativeResize="0"/>
          <p:nvPr/>
        </p:nvPicPr>
        <p:blipFill rotWithShape="1">
          <a:blip r:embed="rId4">
            <a:alphaModFix/>
          </a:blip>
          <a:srcRect b="0" l="0" r="0" t="0"/>
          <a:stretch/>
        </p:blipFill>
        <p:spPr>
          <a:xfrm>
            <a:off x="152400" y="759695"/>
            <a:ext cx="8839200" cy="59779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8"/>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9" name="Google Shape;199;p28"/>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200" name="Google Shape;200;p28"/>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201" name="Google Shape;201;p28"/>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202" name="Google Shape;202;p28"/>
          <p:cNvSpPr txBox="1"/>
          <p:nvPr/>
        </p:nvSpPr>
        <p:spPr>
          <a:xfrm>
            <a:off x="0" y="778871"/>
            <a:ext cx="9144000" cy="27699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Autonomic modulation of Airway Resistance</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LO2</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2400"/>
              <a:buFont typeface="Calibri"/>
              <a:buNone/>
            </a:pPr>
            <a:r>
              <a:t/>
            </a:r>
            <a:endParaRPr b="1"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203" name="Google Shape;203;p28"/>
          <p:cNvPicPr preferRelativeResize="0"/>
          <p:nvPr/>
        </p:nvPicPr>
        <p:blipFill rotWithShape="1">
          <a:blip r:embed="rId4">
            <a:alphaModFix/>
          </a:blip>
          <a:srcRect b="0" l="0" r="0" t="0"/>
          <a:stretch/>
        </p:blipFill>
        <p:spPr>
          <a:xfrm>
            <a:off x="788127" y="1177953"/>
            <a:ext cx="7567746" cy="5675810"/>
          </a:xfrm>
          <a:prstGeom prst="rect">
            <a:avLst/>
          </a:prstGeom>
          <a:noFill/>
          <a:ln>
            <a:noFill/>
          </a:ln>
        </p:spPr>
      </p:pic>
      <p:pic>
        <p:nvPicPr>
          <p:cNvPr id="204" name="Google Shape;204;p28"/>
          <p:cNvPicPr preferRelativeResize="0"/>
          <p:nvPr/>
        </p:nvPicPr>
        <p:blipFill rotWithShape="1">
          <a:blip r:embed="rId5">
            <a:alphaModFix/>
          </a:blip>
          <a:srcRect b="0" l="0" r="0" t="0"/>
          <a:stretch/>
        </p:blipFill>
        <p:spPr>
          <a:xfrm>
            <a:off x="7608982" y="6120936"/>
            <a:ext cx="1493781" cy="7328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9"/>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10" name="Google Shape;210;p29"/>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211" name="Google Shape;211;p29"/>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212" name="Google Shape;212;p29"/>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213" name="Google Shape;213;p29"/>
          <p:cNvSpPr txBox="1"/>
          <p:nvPr/>
        </p:nvSpPr>
        <p:spPr>
          <a:xfrm>
            <a:off x="0" y="778871"/>
            <a:ext cx="9144000" cy="27699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u="sng">
                <a:solidFill>
                  <a:srgbClr val="000000"/>
                </a:solidFill>
                <a:latin typeface="Arial"/>
                <a:ea typeface="Arial"/>
                <a:cs typeface="Arial"/>
                <a:sym typeface="Arial"/>
              </a:rPr>
              <a:t>Autonomic modulation of Airway Resistance</a:t>
            </a:r>
            <a:r>
              <a:rPr b="1" i="1" lang="en-US" sz="24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LO2</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t/>
            </a:r>
            <a:endParaRPr b="1"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214" name="Google Shape;214;p29"/>
          <p:cNvPicPr preferRelativeResize="0"/>
          <p:nvPr/>
        </p:nvPicPr>
        <p:blipFill rotWithShape="1">
          <a:blip r:embed="rId4">
            <a:alphaModFix/>
          </a:blip>
          <a:srcRect b="0" l="0" r="0" t="0"/>
          <a:stretch/>
        </p:blipFill>
        <p:spPr>
          <a:xfrm>
            <a:off x="827219" y="1272657"/>
            <a:ext cx="7354389" cy="5515792"/>
          </a:xfrm>
          <a:prstGeom prst="rect">
            <a:avLst/>
          </a:prstGeom>
          <a:noFill/>
          <a:ln>
            <a:noFill/>
          </a:ln>
        </p:spPr>
      </p:pic>
      <p:pic>
        <p:nvPicPr>
          <p:cNvPr id="215" name="Google Shape;215;p29"/>
          <p:cNvPicPr preferRelativeResize="0"/>
          <p:nvPr/>
        </p:nvPicPr>
        <p:blipFill rotWithShape="1">
          <a:blip r:embed="rId5">
            <a:alphaModFix/>
          </a:blip>
          <a:srcRect b="0" l="0" r="0" t="0"/>
          <a:stretch/>
        </p:blipFill>
        <p:spPr>
          <a:xfrm>
            <a:off x="7515046" y="5991766"/>
            <a:ext cx="1493781" cy="79668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0"/>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21" name="Google Shape;221;p30"/>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222" name="Google Shape;222;p30"/>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223" name="Google Shape;223;p30"/>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224" name="Google Shape;224;p30"/>
          <p:cNvSpPr txBox="1"/>
          <p:nvPr/>
        </p:nvSpPr>
        <p:spPr>
          <a:xfrm>
            <a:off x="0" y="778871"/>
            <a:ext cx="9144000" cy="27699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Autonomic modulation of Airway Resistance</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LO2</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2400"/>
              <a:buFont typeface="Calibri"/>
              <a:buNone/>
            </a:pPr>
            <a:r>
              <a:t/>
            </a:r>
            <a:endParaRPr b="1"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225" name="Google Shape;225;p30"/>
          <p:cNvPicPr preferRelativeResize="0"/>
          <p:nvPr/>
        </p:nvPicPr>
        <p:blipFill rotWithShape="1">
          <a:blip r:embed="rId4">
            <a:alphaModFix/>
          </a:blip>
          <a:srcRect b="0" l="0" r="0" t="0"/>
          <a:stretch/>
        </p:blipFill>
        <p:spPr>
          <a:xfrm>
            <a:off x="666206" y="1384794"/>
            <a:ext cx="8377614" cy="5381766"/>
          </a:xfrm>
          <a:prstGeom prst="rect">
            <a:avLst/>
          </a:prstGeom>
          <a:noFill/>
          <a:ln>
            <a:noFill/>
          </a:ln>
        </p:spPr>
      </p:pic>
      <p:pic>
        <p:nvPicPr>
          <p:cNvPr id="226" name="Google Shape;226;p30"/>
          <p:cNvPicPr preferRelativeResize="0"/>
          <p:nvPr/>
        </p:nvPicPr>
        <p:blipFill rotWithShape="1">
          <a:blip r:embed="rId5">
            <a:alphaModFix/>
          </a:blip>
          <a:srcRect b="0" l="0" r="0" t="0"/>
          <a:stretch/>
        </p:blipFill>
        <p:spPr>
          <a:xfrm>
            <a:off x="7452360" y="5795523"/>
            <a:ext cx="1493781" cy="79668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1"/>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32" name="Google Shape;232;p31"/>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233" name="Google Shape;233;p31"/>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234" name="Google Shape;234;p31"/>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235" name="Google Shape;235;p31"/>
          <p:cNvSpPr txBox="1"/>
          <p:nvPr/>
        </p:nvSpPr>
        <p:spPr>
          <a:xfrm>
            <a:off x="0" y="778871"/>
            <a:ext cx="9144000" cy="27699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sng" cap="none" strike="noStrike">
                <a:solidFill>
                  <a:srgbClr val="000000"/>
                </a:solidFill>
                <a:latin typeface="Arial"/>
                <a:ea typeface="Arial"/>
                <a:cs typeface="Arial"/>
                <a:sym typeface="Arial"/>
              </a:rPr>
              <a:t>Autonomic modulation of Airway Resistance</a:t>
            </a:r>
            <a:r>
              <a:rPr b="1" i="1" lang="en-US" sz="2400" u="none" cap="none" strike="noStrike">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LO2</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2400"/>
              <a:buFont typeface="Calibri"/>
              <a:buNone/>
            </a:pPr>
            <a:r>
              <a:t/>
            </a:r>
            <a:endParaRPr b="1"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236" name="Google Shape;236;p31"/>
          <p:cNvPicPr preferRelativeResize="0"/>
          <p:nvPr/>
        </p:nvPicPr>
        <p:blipFill rotWithShape="1">
          <a:blip r:embed="rId4">
            <a:alphaModFix/>
          </a:blip>
          <a:srcRect b="0" l="0" r="0" t="0"/>
          <a:stretch/>
        </p:blipFill>
        <p:spPr>
          <a:xfrm>
            <a:off x="646110" y="1226955"/>
            <a:ext cx="7716607" cy="5336621"/>
          </a:xfrm>
          <a:prstGeom prst="rect">
            <a:avLst/>
          </a:prstGeom>
          <a:noFill/>
          <a:ln>
            <a:noFill/>
          </a:ln>
        </p:spPr>
      </p:pic>
      <p:pic>
        <p:nvPicPr>
          <p:cNvPr id="237" name="Google Shape;237;p31"/>
          <p:cNvPicPr preferRelativeResize="0"/>
          <p:nvPr/>
        </p:nvPicPr>
        <p:blipFill rotWithShape="1">
          <a:blip r:embed="rId5">
            <a:alphaModFix/>
          </a:blip>
          <a:srcRect b="0" l="0" r="0" t="0"/>
          <a:stretch/>
        </p:blipFill>
        <p:spPr>
          <a:xfrm>
            <a:off x="7868653" y="6259095"/>
            <a:ext cx="1122947" cy="5989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2"/>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43" name="Google Shape;243;p32"/>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244" name="Google Shape;244;p32"/>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sp>
        <p:nvSpPr>
          <p:cNvPr id="245" name="Google Shape;245;p32"/>
          <p:cNvSpPr/>
          <p:nvPr/>
        </p:nvSpPr>
        <p:spPr>
          <a:xfrm>
            <a:off x="0" y="6352464"/>
            <a:ext cx="9144000" cy="505536"/>
          </a:xfrm>
          <a:prstGeom prst="rect">
            <a:avLst/>
          </a:prstGeom>
          <a:gradFill>
            <a:gsLst>
              <a:gs pos="0">
                <a:srgbClr val="00B0F0"/>
              </a:gs>
              <a:gs pos="50000">
                <a:srgbClr val="00B0F0"/>
              </a:gs>
              <a:gs pos="74000">
                <a:srgbClr val="BDDCA8"/>
              </a:gs>
              <a:gs pos="100000">
                <a:srgbClr val="BDDCA8"/>
              </a:gs>
            </a:gsLst>
            <a:lin ang="5400000" scaled="0"/>
          </a:gradFill>
          <a:ln cap="flat" cmpd="sng" w="952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246" name="Google Shape;246;p32"/>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sp>
        <p:nvSpPr>
          <p:cNvPr id="247" name="Google Shape;247;p32"/>
          <p:cNvSpPr/>
          <p:nvPr/>
        </p:nvSpPr>
        <p:spPr>
          <a:xfrm>
            <a:off x="3918856" y="901336"/>
            <a:ext cx="1149532" cy="9144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Antigen</a:t>
            </a:r>
            <a:endParaRPr/>
          </a:p>
        </p:txBody>
      </p:sp>
      <p:sp>
        <p:nvSpPr>
          <p:cNvPr id="248" name="Google Shape;248;p32"/>
          <p:cNvSpPr/>
          <p:nvPr/>
        </p:nvSpPr>
        <p:spPr>
          <a:xfrm rot="2690672">
            <a:off x="3253353" y="1757544"/>
            <a:ext cx="484632" cy="1130987"/>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9" name="Google Shape;249;p32"/>
          <p:cNvSpPr/>
          <p:nvPr/>
        </p:nvSpPr>
        <p:spPr>
          <a:xfrm rot="-2467602">
            <a:off x="5193817" y="1757543"/>
            <a:ext cx="484632" cy="1130987"/>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0" name="Google Shape;250;p32"/>
          <p:cNvSpPr/>
          <p:nvPr/>
        </p:nvSpPr>
        <p:spPr>
          <a:xfrm>
            <a:off x="1881051" y="2782386"/>
            <a:ext cx="1763486" cy="9144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immediate</a:t>
            </a:r>
            <a:endParaRPr/>
          </a:p>
        </p:txBody>
      </p:sp>
      <p:sp>
        <p:nvSpPr>
          <p:cNvPr id="251" name="Google Shape;251;p32"/>
          <p:cNvSpPr/>
          <p:nvPr/>
        </p:nvSpPr>
        <p:spPr>
          <a:xfrm>
            <a:off x="5286113" y="2804156"/>
            <a:ext cx="1763486" cy="9144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late</a:t>
            </a:r>
            <a:endParaRPr/>
          </a:p>
        </p:txBody>
      </p:sp>
      <p:sp>
        <p:nvSpPr>
          <p:cNvPr id="252" name="Google Shape;252;p32"/>
          <p:cNvSpPr/>
          <p:nvPr/>
        </p:nvSpPr>
        <p:spPr>
          <a:xfrm>
            <a:off x="1123406" y="3866607"/>
            <a:ext cx="2521131" cy="2312124"/>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20 min</a:t>
            </a:r>
            <a:endParaRPr/>
          </a:p>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Type 1 hypersensitivity</a:t>
            </a:r>
            <a:endParaRPr/>
          </a:p>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Allergen + IgE</a:t>
            </a:r>
            <a:endParaRPr b="0" i="0" sz="18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Mast cell degranulation</a:t>
            </a:r>
            <a:endParaRPr/>
          </a:p>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bronchoconstiction</a:t>
            </a:r>
            <a:endParaRPr b="0" i="0" sz="1800" u="none" cap="none" strike="noStrike">
              <a:solidFill>
                <a:srgbClr val="FFFFFF"/>
              </a:solidFill>
              <a:latin typeface="Calibri"/>
              <a:ea typeface="Calibri"/>
              <a:cs typeface="Calibri"/>
              <a:sym typeface="Calibri"/>
            </a:endParaRPr>
          </a:p>
        </p:txBody>
      </p:sp>
      <p:sp>
        <p:nvSpPr>
          <p:cNvPr id="253" name="Google Shape;253;p32"/>
          <p:cNvSpPr/>
          <p:nvPr/>
        </p:nvSpPr>
        <p:spPr>
          <a:xfrm>
            <a:off x="5377554" y="3862251"/>
            <a:ext cx="2521131" cy="2312124"/>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3 – 12 hours</a:t>
            </a:r>
            <a:endParaRPr/>
          </a:p>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Type VI hypersensitivity</a:t>
            </a:r>
            <a:endParaRPr/>
          </a:p>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eosinophils, mast cells, lymphocytes, &amp; neutrophils</a:t>
            </a:r>
            <a:endParaRPr b="0" i="0" sz="18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airway inflammation</a:t>
            </a:r>
            <a:endParaRPr/>
          </a:p>
        </p:txBody>
      </p:sp>
      <p:sp>
        <p:nvSpPr>
          <p:cNvPr id="254" name="Google Shape;254;p32"/>
          <p:cNvSpPr txBox="1"/>
          <p:nvPr/>
        </p:nvSpPr>
        <p:spPr>
          <a:xfrm>
            <a:off x="0" y="778871"/>
            <a:ext cx="9144000" cy="27699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u="sng">
                <a:solidFill>
                  <a:srgbClr val="000000"/>
                </a:solidFill>
                <a:latin typeface="Arial"/>
                <a:ea typeface="Arial"/>
                <a:cs typeface="Arial"/>
                <a:sym typeface="Arial"/>
              </a:rPr>
              <a:t>Pathophysiology of Asthma</a:t>
            </a:r>
            <a:r>
              <a:rPr b="1" i="1" lang="en-US" sz="2000">
                <a:solidFill>
                  <a:srgbClr val="000000"/>
                </a:solidFill>
                <a:latin typeface="Arial"/>
                <a:ea typeface="Arial"/>
                <a:cs typeface="Arial"/>
                <a:sym typeface="Arial"/>
              </a:rPr>
              <a:t>                                                                    </a:t>
            </a:r>
            <a:r>
              <a:rPr b="1" i="1" lang="en-US" sz="2400" u="none" cap="none" strike="noStrike">
                <a:solidFill>
                  <a:srgbClr val="FF0000"/>
                </a:solidFill>
                <a:latin typeface="Arial"/>
                <a:ea typeface="Arial"/>
                <a:cs typeface="Arial"/>
                <a:sym typeface="Arial"/>
              </a:rPr>
              <a:t>LO3</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2400"/>
              <a:buFont typeface="Calibri"/>
              <a:buNone/>
            </a:pPr>
            <a:r>
              <a:t/>
            </a:r>
            <a:endParaRPr b="1"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255" name="Google Shape;255;p32"/>
          <p:cNvPicPr preferRelativeResize="0"/>
          <p:nvPr/>
        </p:nvPicPr>
        <p:blipFill rotWithShape="1">
          <a:blip r:embed="rId4">
            <a:alphaModFix/>
          </a:blip>
          <a:srcRect b="0" l="0" r="0" t="0"/>
          <a:stretch/>
        </p:blipFill>
        <p:spPr>
          <a:xfrm>
            <a:off x="7497819" y="6061317"/>
            <a:ext cx="1493781" cy="7966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3"/>
          <p:cNvSpPr/>
          <p:nvPr/>
        </p:nvSpPr>
        <p:spPr>
          <a:xfrm>
            <a:off x="0" y="-55419"/>
            <a:ext cx="9144000" cy="704275"/>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61" name="Google Shape;261;p33"/>
          <p:cNvSpPr txBox="1"/>
          <p:nvPr>
            <p:ph idx="1" type="subTitle"/>
          </p:nvPr>
        </p:nvSpPr>
        <p:spPr>
          <a:xfrm>
            <a:off x="5105400" y="0"/>
            <a:ext cx="3886200" cy="704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1400"/>
              <a:buNone/>
            </a:pPr>
            <a:r>
              <a:rPr lang="en-US" sz="1400">
                <a:solidFill>
                  <a:srgbClr val="002060"/>
                </a:solidFill>
                <a:latin typeface="Overlock"/>
                <a:ea typeface="Overlock"/>
                <a:cs typeface="Overlock"/>
                <a:sym typeface="Overlock"/>
              </a:rPr>
              <a:t>Ministry of Higher Education                                     and Scientific Researches</a:t>
            </a:r>
            <a:endParaRPr/>
          </a:p>
        </p:txBody>
      </p:sp>
      <p:sp>
        <p:nvSpPr>
          <p:cNvPr id="262" name="Google Shape;262;p33"/>
          <p:cNvSpPr txBox="1"/>
          <p:nvPr/>
        </p:nvSpPr>
        <p:spPr>
          <a:xfrm>
            <a:off x="152400" y="0"/>
            <a:ext cx="3886200" cy="6488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B9BD5"/>
              </a:buClr>
              <a:buSzPts val="1400"/>
              <a:buFont typeface="Calibri"/>
              <a:buNone/>
            </a:pPr>
            <a:r>
              <a:rPr b="0" i="0" lang="en-US" sz="1400" u="none" cap="none" strike="noStrike">
                <a:solidFill>
                  <a:srgbClr val="002060"/>
                </a:solidFill>
                <a:latin typeface="Overlock"/>
                <a:ea typeface="Overlock"/>
                <a:cs typeface="Overlock"/>
                <a:sym typeface="Overlock"/>
              </a:rPr>
              <a:t>UNIVERSITY OF BASRAH                AL-ZAHRAA MEDICAL COLLEGE</a:t>
            </a:r>
            <a:endParaRPr/>
          </a:p>
        </p:txBody>
      </p:sp>
      <p:pic>
        <p:nvPicPr>
          <p:cNvPr id="263" name="Google Shape;263;p33"/>
          <p:cNvPicPr preferRelativeResize="0"/>
          <p:nvPr/>
        </p:nvPicPr>
        <p:blipFill rotWithShape="1">
          <a:blip r:embed="rId3">
            <a:alphaModFix/>
          </a:blip>
          <a:srcRect b="16427" l="0" r="0" t="14575"/>
          <a:stretch/>
        </p:blipFill>
        <p:spPr>
          <a:xfrm>
            <a:off x="4142630" y="-57652"/>
            <a:ext cx="723569" cy="731370"/>
          </a:xfrm>
          <a:prstGeom prst="rect">
            <a:avLst/>
          </a:prstGeom>
          <a:noFill/>
          <a:ln>
            <a:noFill/>
          </a:ln>
        </p:spPr>
      </p:pic>
      <p:pic>
        <p:nvPicPr>
          <p:cNvPr id="264" name="Google Shape;264;p33"/>
          <p:cNvPicPr preferRelativeResize="0"/>
          <p:nvPr/>
        </p:nvPicPr>
        <p:blipFill rotWithShape="1">
          <a:blip r:embed="rId4">
            <a:alphaModFix/>
          </a:blip>
          <a:srcRect b="0" l="0" r="0" t="0"/>
          <a:stretch/>
        </p:blipFill>
        <p:spPr>
          <a:xfrm>
            <a:off x="152400" y="759695"/>
            <a:ext cx="8839200" cy="5689232"/>
          </a:xfrm>
          <a:prstGeom prst="rect">
            <a:avLst/>
          </a:prstGeom>
          <a:noFill/>
          <a:ln>
            <a:noFill/>
          </a:ln>
        </p:spPr>
      </p:pic>
      <p:pic>
        <p:nvPicPr>
          <p:cNvPr id="265" name="Google Shape;265;p33"/>
          <p:cNvPicPr preferRelativeResize="0"/>
          <p:nvPr/>
        </p:nvPicPr>
        <p:blipFill rotWithShape="1">
          <a:blip r:embed="rId5">
            <a:alphaModFix/>
          </a:blip>
          <a:srcRect b="0" l="0" r="0" t="0"/>
          <a:stretch/>
        </p:blipFill>
        <p:spPr>
          <a:xfrm>
            <a:off x="8018385" y="6257672"/>
            <a:ext cx="1125615" cy="60032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